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4" r:id="rId7"/>
    <p:sldId id="265"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E32"/>
    <a:srgbClr val="861D31"/>
    <a:srgbClr val="C9C2BA"/>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4" autoAdjust="0"/>
    <p:restoredTop sz="94660"/>
  </p:normalViewPr>
  <p:slideViewPr>
    <p:cSldViewPr>
      <p:cViewPr varScale="1">
        <p:scale>
          <a:sx n="90" d="100"/>
          <a:sy n="90" d="100"/>
        </p:scale>
        <p:origin x="-15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percentStacked"/>
        <c:varyColors val="0"/>
        <c:ser>
          <c:idx val="0"/>
          <c:order val="0"/>
          <c:tx>
            <c:strRef>
              <c:f>Hoja1!$B$1</c:f>
              <c:strCache>
                <c:ptCount val="1"/>
                <c:pt idx="0">
                  <c:v>2019</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ontserrat Light" panose="00000400000000000000" pitchFamily="50" charset="0"/>
                    <a:ea typeface="+mn-ea"/>
                    <a:cs typeface="+mn-cs"/>
                  </a:defRPr>
                </a:pPr>
                <a:endParaRPr lang="es-MX"/>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Población Atendida</c:v>
                </c:pt>
                <c:pt idx="1">
                  <c:v>Población Objetivo</c:v>
                </c:pt>
                <c:pt idx="2">
                  <c:v>Planteles</c:v>
                </c:pt>
                <c:pt idx="3">
                  <c:v>Beneficiarios</c:v>
                </c:pt>
              </c:strCache>
            </c:strRef>
          </c:cat>
          <c:val>
            <c:numRef>
              <c:f>Hoja1!$B$2:$B$5</c:f>
              <c:numCache>
                <c:formatCode>General</c:formatCode>
                <c:ptCount val="4"/>
                <c:pt idx="0">
                  <c:v>404</c:v>
                </c:pt>
                <c:pt idx="1">
                  <c:v>400</c:v>
                </c:pt>
                <c:pt idx="2" formatCode="#,##0">
                  <c:v>6117</c:v>
                </c:pt>
                <c:pt idx="3" formatCode="#,##0">
                  <c:v>516320</c:v>
                </c:pt>
              </c:numCache>
            </c:numRef>
          </c:val>
          <c:extLst xmlns:c16r2="http://schemas.microsoft.com/office/drawing/2015/06/chart">
            <c:ext xmlns:c16="http://schemas.microsoft.com/office/drawing/2014/chart" uri="{C3380CC4-5D6E-409C-BE32-E72D297353CC}">
              <c16:uniqueId val="{00000000-49B6-4B1C-BD13-E2FD5DAC0FB3}"/>
            </c:ext>
          </c:extLst>
        </c:ser>
        <c:ser>
          <c:idx val="1"/>
          <c:order val="1"/>
          <c:tx>
            <c:strRef>
              <c:f>Hoja1!$C$1</c:f>
              <c:strCache>
                <c:ptCount val="1"/>
                <c:pt idx="0">
                  <c:v>2020</c:v>
                </c:pt>
              </c:strCache>
            </c:strRef>
          </c:tx>
          <c:spPr>
            <a:solidFill>
              <a:schemeClr val="accent2">
                <a:shade val="76000"/>
              </a:schemeClr>
            </a:solidFill>
            <a:ln>
              <a:noFill/>
            </a:ln>
            <a:effectLst/>
          </c:spPr>
          <c:invertIfNegative val="0"/>
          <c:dLbls>
            <c:dLbl>
              <c:idx val="0"/>
              <c:layout/>
              <c:tx>
                <c:rich>
                  <a:bodyPr/>
                  <a:lstStyle/>
                  <a:p>
                    <a:r>
                      <a:rPr lang="en-US" smtClean="0"/>
                      <a:t>391</a:t>
                    </a:r>
                    <a:endParaRPr lang="en-US"/>
                  </a:p>
                </c:rich>
              </c:tx>
              <c:dLblPos val="ctr"/>
              <c:showLegendKey val="0"/>
              <c:showVal val="1"/>
              <c:showCatName val="0"/>
              <c:showSerName val="0"/>
              <c:showPercent val="0"/>
              <c:showBubbleSize val="0"/>
            </c:dLbl>
            <c:dLbl>
              <c:idx val="2"/>
              <c:layout/>
              <c:tx>
                <c:rich>
                  <a:bodyPr/>
                  <a:lstStyle/>
                  <a:p>
                    <a:r>
                      <a:rPr lang="en-US" smtClean="0"/>
                      <a:t>5,543</a:t>
                    </a:r>
                    <a:endParaRPr lang="en-US"/>
                  </a:p>
                </c:rich>
              </c:tx>
              <c:dLblPos val="ctr"/>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lt1"/>
                    </a:solidFill>
                    <a:latin typeface="Montserrat Light" panose="00000400000000000000" pitchFamily="50" charset="0"/>
                    <a:ea typeface="+mn-ea"/>
                    <a:cs typeface="+mn-cs"/>
                  </a:defRPr>
                </a:pPr>
                <a:endParaRPr lang="es-MX"/>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4"/>
                <c:pt idx="0">
                  <c:v>Población Atendida</c:v>
                </c:pt>
                <c:pt idx="1">
                  <c:v>Población Objetivo</c:v>
                </c:pt>
                <c:pt idx="2">
                  <c:v>Planteles</c:v>
                </c:pt>
                <c:pt idx="3">
                  <c:v>Beneficiarios</c:v>
                </c:pt>
              </c:strCache>
            </c:strRef>
          </c:cat>
          <c:val>
            <c:numRef>
              <c:f>Hoja1!$C$2:$C$5</c:f>
              <c:numCache>
                <c:formatCode>General</c:formatCode>
                <c:ptCount val="4"/>
                <c:pt idx="0">
                  <c:v>524</c:v>
                </c:pt>
                <c:pt idx="1">
                  <c:v>300</c:v>
                </c:pt>
                <c:pt idx="2" formatCode="#,##0">
                  <c:v>5487</c:v>
                </c:pt>
                <c:pt idx="3" formatCode="#,##0">
                  <c:v>295352</c:v>
                </c:pt>
              </c:numCache>
            </c:numRef>
          </c:val>
          <c:extLst xmlns:c16r2="http://schemas.microsoft.com/office/drawing/2015/06/chart">
            <c:ext xmlns:c16="http://schemas.microsoft.com/office/drawing/2014/chart" uri="{C3380CC4-5D6E-409C-BE32-E72D297353CC}">
              <c16:uniqueId val="{00000001-49B6-4B1C-BD13-E2FD5DAC0FB3}"/>
            </c:ext>
          </c:extLst>
        </c:ser>
        <c:dLbls>
          <c:dLblPos val="ctr"/>
          <c:showLegendKey val="0"/>
          <c:showVal val="1"/>
          <c:showCatName val="0"/>
          <c:showSerName val="0"/>
          <c:showPercent val="0"/>
          <c:showBubbleSize val="0"/>
        </c:dLbls>
        <c:gapWidth val="79"/>
        <c:overlap val="100"/>
        <c:axId val="31750400"/>
        <c:axId val="31751552"/>
      </c:barChart>
      <c:catAx>
        <c:axId val="3175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cap="all" spc="120" normalizeH="0" baseline="0">
                <a:solidFill>
                  <a:schemeClr val="tx1">
                    <a:lumMod val="65000"/>
                    <a:lumOff val="35000"/>
                  </a:schemeClr>
                </a:solidFill>
                <a:latin typeface="+mn-lt"/>
                <a:ea typeface="+mn-ea"/>
                <a:cs typeface="+mn-cs"/>
              </a:defRPr>
            </a:pPr>
            <a:endParaRPr lang="es-MX"/>
          </a:p>
        </c:txPr>
        <c:crossAx val="31751552"/>
        <c:crosses val="autoZero"/>
        <c:auto val="1"/>
        <c:lblAlgn val="ctr"/>
        <c:lblOffset val="100"/>
        <c:noMultiLvlLbl val="0"/>
      </c:catAx>
      <c:valAx>
        <c:axId val="31751552"/>
        <c:scaling>
          <c:orientation val="minMax"/>
        </c:scaling>
        <c:delete val="1"/>
        <c:axPos val="b"/>
        <c:numFmt formatCode="0%" sourceLinked="1"/>
        <c:majorTickMark val="none"/>
        <c:minorTickMark val="none"/>
        <c:tickLblPos val="nextTo"/>
        <c:crossAx val="317504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Light" panose="00000400000000000000" pitchFamily="50" charset="0"/>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2019</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dPt>
            <c:idx val="1"/>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6-E2E0-40D6-8745-DB322A3B399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ontserrat Light" panose="00000400000000000000" pitchFamily="50"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Avance en Atención</c:v>
                </c:pt>
                <c:pt idx="1">
                  <c:v>Meta</c:v>
                </c:pt>
              </c:strCache>
            </c:strRef>
          </c:cat>
          <c:val>
            <c:numRef>
              <c:f>Hoja1!$B$2:$B$3</c:f>
              <c:numCache>
                <c:formatCode>0%</c:formatCode>
                <c:ptCount val="2"/>
                <c:pt idx="0" formatCode="0.00%">
                  <c:v>0.25929999999999997</c:v>
                </c:pt>
                <c:pt idx="1">
                  <c:v>1</c:v>
                </c:pt>
              </c:numCache>
            </c:numRef>
          </c:val>
          <c:extLst xmlns:c16r2="http://schemas.microsoft.com/office/drawing/2015/06/chart">
            <c:ext xmlns:c16="http://schemas.microsoft.com/office/drawing/2014/chart" uri="{C3380CC4-5D6E-409C-BE32-E72D297353CC}">
              <c16:uniqueId val="{00000000-E2E0-40D6-8745-DB322A3B399D}"/>
            </c:ext>
          </c:extLst>
        </c:ser>
        <c:ser>
          <c:idx val="1"/>
          <c:order val="1"/>
          <c:tx>
            <c:strRef>
              <c:f>Hoja1!$C$1</c:f>
              <c:strCache>
                <c:ptCount val="1"/>
                <c:pt idx="0">
                  <c:v>2020</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ontserrat Light" panose="00000400000000000000" pitchFamily="50"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Avance en Atención</c:v>
                </c:pt>
                <c:pt idx="1">
                  <c:v>Meta</c:v>
                </c:pt>
              </c:strCache>
            </c:strRef>
          </c:cat>
          <c:val>
            <c:numRef>
              <c:f>Hoja1!$C$2:$C$3</c:f>
              <c:numCache>
                <c:formatCode>General</c:formatCode>
                <c:ptCount val="2"/>
                <c:pt idx="0" formatCode="0.00%">
                  <c:v>0.48880000000000001</c:v>
                </c:pt>
              </c:numCache>
            </c:numRef>
          </c:val>
          <c:extLst xmlns:c16r2="http://schemas.microsoft.com/office/drawing/2015/06/chart">
            <c:ext xmlns:c16="http://schemas.microsoft.com/office/drawing/2014/chart" uri="{C3380CC4-5D6E-409C-BE32-E72D297353CC}">
              <c16:uniqueId val="{00000001-E2E0-40D6-8745-DB322A3B399D}"/>
            </c:ext>
          </c:extLst>
        </c:ser>
        <c:dLbls>
          <c:showLegendKey val="0"/>
          <c:showVal val="1"/>
          <c:showCatName val="0"/>
          <c:showSerName val="0"/>
          <c:showPercent val="0"/>
          <c:showBubbleSize val="0"/>
        </c:dLbls>
        <c:gapWidth val="150"/>
        <c:overlap val="-25"/>
        <c:axId val="41228544"/>
        <c:axId val="41246720"/>
      </c:barChart>
      <c:catAx>
        <c:axId val="4122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ontserrat Light" panose="00000400000000000000" pitchFamily="50" charset="0"/>
                <a:ea typeface="+mn-ea"/>
                <a:cs typeface="+mn-cs"/>
              </a:defRPr>
            </a:pPr>
            <a:endParaRPr lang="es-MX"/>
          </a:p>
        </c:txPr>
        <c:crossAx val="41246720"/>
        <c:crosses val="autoZero"/>
        <c:auto val="1"/>
        <c:lblAlgn val="ctr"/>
        <c:lblOffset val="100"/>
        <c:noMultiLvlLbl val="0"/>
      </c:catAx>
      <c:valAx>
        <c:axId val="41246720"/>
        <c:scaling>
          <c:orientation val="minMax"/>
        </c:scaling>
        <c:delete val="1"/>
        <c:axPos val="l"/>
        <c:numFmt formatCode="0.00%" sourceLinked="1"/>
        <c:majorTickMark val="out"/>
        <c:minorTickMark val="none"/>
        <c:tickLblPos val="nextTo"/>
        <c:crossAx val="41228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ontserrat Light" panose="00000400000000000000" pitchFamily="50" charset="0"/>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2019</c:v>
                </c:pt>
              </c:strCache>
            </c:strRef>
          </c:tx>
          <c:spPr>
            <a:solidFill>
              <a:schemeClr val="lt1"/>
            </a:solidFill>
            <a:ln w="25400" cap="flat" cmpd="sng" algn="ctr">
              <a:solidFill>
                <a:srgbClr val="C9C2BA"/>
              </a:solidFill>
              <a:prstDash val="solid"/>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Light" panose="00000400000000000000" pitchFamily="50"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Proyectos Integrales</c:v>
                </c:pt>
                <c:pt idx="1">
                  <c:v>Categoría de Construcción</c:v>
                </c:pt>
                <c:pt idx="2">
                  <c:v>Rehabilitación y/o Mantenimiento</c:v>
                </c:pt>
                <c:pt idx="3">
                  <c:v>Categoría de Equipamiento</c:v>
                </c:pt>
                <c:pt idx="4">
                  <c:v>Categoría de Infraestructura</c:v>
                </c:pt>
              </c:strCache>
            </c:strRef>
          </c:cat>
          <c:val>
            <c:numRef>
              <c:f>Hoja1!$B$2:$B$6</c:f>
              <c:numCache>
                <c:formatCode>0.00%</c:formatCode>
                <c:ptCount val="5"/>
                <c:pt idx="0" formatCode="0%">
                  <c:v>1</c:v>
                </c:pt>
                <c:pt idx="1">
                  <c:v>0.27310000000000001</c:v>
                </c:pt>
                <c:pt idx="2">
                  <c:v>0.52959999999999996</c:v>
                </c:pt>
                <c:pt idx="3">
                  <c:v>0.2074</c:v>
                </c:pt>
                <c:pt idx="4" formatCode="0%">
                  <c:v>0.25</c:v>
                </c:pt>
              </c:numCache>
            </c:numRef>
          </c:val>
          <c:extLst xmlns:c16r2="http://schemas.microsoft.com/office/drawing/2015/06/chart">
            <c:ext xmlns:c16="http://schemas.microsoft.com/office/drawing/2014/chart" uri="{C3380CC4-5D6E-409C-BE32-E72D297353CC}">
              <c16:uniqueId val="{00000000-DE60-4D74-A111-30E82EBCDCEE}"/>
            </c:ext>
          </c:extLst>
        </c:ser>
        <c:ser>
          <c:idx val="1"/>
          <c:order val="1"/>
          <c:tx>
            <c:strRef>
              <c:f>Hoja1!$C$1</c:f>
              <c:strCache>
                <c:ptCount val="1"/>
                <c:pt idx="0">
                  <c:v>2020</c:v>
                </c:pt>
              </c:strCache>
            </c:strRef>
          </c:tx>
          <c:spPr>
            <a:solidFill>
              <a:srgbClr val="861D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Light" panose="00000400000000000000" pitchFamily="50" charset="0"/>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Proyectos Integrales</c:v>
                </c:pt>
                <c:pt idx="1">
                  <c:v>Categoría de Construcción</c:v>
                </c:pt>
                <c:pt idx="2">
                  <c:v>Rehabilitación y/o Mantenimiento</c:v>
                </c:pt>
                <c:pt idx="3">
                  <c:v>Categoría de Equipamiento</c:v>
                </c:pt>
                <c:pt idx="4">
                  <c:v>Categoría de Infraestructura</c:v>
                </c:pt>
              </c:strCache>
            </c:strRef>
          </c:cat>
          <c:val>
            <c:numRef>
              <c:f>Hoja1!$C$2:$C$6</c:f>
              <c:numCache>
                <c:formatCode>0.00%</c:formatCode>
                <c:ptCount val="5"/>
                <c:pt idx="0">
                  <c:v>0.44330000000000003</c:v>
                </c:pt>
                <c:pt idx="1">
                  <c:v>0.40820000000000001</c:v>
                </c:pt>
                <c:pt idx="2">
                  <c:v>0.6774</c:v>
                </c:pt>
                <c:pt idx="3">
                  <c:v>0.2752</c:v>
                </c:pt>
                <c:pt idx="4">
                  <c:v>7.0499999999999993E-2</c:v>
                </c:pt>
              </c:numCache>
            </c:numRef>
          </c:val>
          <c:extLst xmlns:c16r2="http://schemas.microsoft.com/office/drawing/2015/06/chart">
            <c:ext xmlns:c16="http://schemas.microsoft.com/office/drawing/2014/chart" uri="{C3380CC4-5D6E-409C-BE32-E72D297353CC}">
              <c16:uniqueId val="{00000001-DE60-4D74-A111-30E82EBCDCEE}"/>
            </c:ext>
          </c:extLst>
        </c:ser>
        <c:dLbls>
          <c:showLegendKey val="0"/>
          <c:showVal val="1"/>
          <c:showCatName val="0"/>
          <c:showSerName val="0"/>
          <c:showPercent val="0"/>
          <c:showBubbleSize val="0"/>
        </c:dLbls>
        <c:gapWidth val="150"/>
        <c:overlap val="-25"/>
        <c:axId val="41644800"/>
        <c:axId val="41646336"/>
      </c:barChart>
      <c:catAx>
        <c:axId val="4164480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Light" panose="00000400000000000000" pitchFamily="50" charset="0"/>
                <a:ea typeface="+mn-ea"/>
                <a:cs typeface="+mn-cs"/>
              </a:defRPr>
            </a:pPr>
            <a:endParaRPr lang="es-MX"/>
          </a:p>
        </c:txPr>
        <c:crossAx val="41646336"/>
        <c:crosses val="autoZero"/>
        <c:auto val="1"/>
        <c:lblAlgn val="ctr"/>
        <c:lblOffset val="100"/>
        <c:noMultiLvlLbl val="0"/>
      </c:catAx>
      <c:valAx>
        <c:axId val="41646336"/>
        <c:scaling>
          <c:orientation val="minMax"/>
        </c:scaling>
        <c:delete val="1"/>
        <c:axPos val="l"/>
        <c:numFmt formatCode="0%" sourceLinked="1"/>
        <c:majorTickMark val="none"/>
        <c:minorTickMark val="none"/>
        <c:tickLblPos val="nextTo"/>
        <c:crossAx val="41644800"/>
        <c:crosses val="autoZero"/>
        <c:crossBetween val="between"/>
      </c:valAx>
      <c:spPr>
        <a:noFill/>
        <a:ln>
          <a:noFill/>
        </a:ln>
        <a:effectLst/>
      </c:spPr>
    </c:plotArea>
    <c:legend>
      <c:legendPos val="t"/>
      <c:layout>
        <c:manualLayout>
          <c:xMode val="edge"/>
          <c:yMode val="edge"/>
          <c:x val="0.42203723753280831"/>
          <c:y val="7.7161565381624261E-2"/>
          <c:w val="0.15592536089238845"/>
          <c:h val="9.19984585046105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Light" panose="00000400000000000000" pitchFamily="50" charset="0"/>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14891-5A94-4765-95CD-0D47858ED0B2}" type="datetimeFigureOut">
              <a:rPr lang="es-MX" smtClean="0"/>
              <a:t>27/10/2021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C20BF-31D3-4008-A7B4-0A53EB18BB95}" type="slidenum">
              <a:rPr lang="es-MX" smtClean="0"/>
              <a:t>‹Nº›</a:t>
            </a:fld>
            <a:endParaRPr lang="es-MX"/>
          </a:p>
        </p:txBody>
      </p:sp>
    </p:spTree>
    <p:extLst>
      <p:ext uri="{BB962C8B-B14F-4D97-AF65-F5344CB8AC3E}">
        <p14:creationId xmlns:p14="http://schemas.microsoft.com/office/powerpoint/2010/main" val="141857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2502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7940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16210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1455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57044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1"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23848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7"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220143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6"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50786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5293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9"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Tree>
    <p:extLst>
      <p:ext uri="{BB962C8B-B14F-4D97-AF65-F5344CB8AC3E}">
        <p14:creationId xmlns:p14="http://schemas.microsoft.com/office/powerpoint/2010/main" val="302607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5" y="72550"/>
            <a:ext cx="5308516"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2020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14" name="Imagen 13">
            <a:extLst>
              <a:ext uri="{FF2B5EF4-FFF2-40B4-BE49-F238E27FC236}">
                <a16:creationId xmlns="" xmlns:a16="http://schemas.microsoft.com/office/drawing/2014/main" id="{AB12B553-AFF7-4F1E-9D72-43FF3E9F52CF}"/>
              </a:ext>
            </a:extLst>
          </p:cNvPr>
          <p:cNvPicPr>
            <a:picLocks noChangeAspect="1"/>
          </p:cNvPicPr>
          <p:nvPr userDrawn="1"/>
        </p:nvPicPr>
        <p:blipFill rotWithShape="1">
          <a:blip r:embed="rId17"/>
          <a:srcRect t="8619" r="79929" b="20371"/>
          <a:stretch/>
        </p:blipFill>
        <p:spPr>
          <a:xfrm>
            <a:off x="300170" y="13925"/>
            <a:ext cx="1568684" cy="1111978"/>
          </a:xfrm>
          <a:prstGeom prst="rect">
            <a:avLst/>
          </a:prstGeom>
        </p:spPr>
      </p:pic>
      <p:sp>
        <p:nvSpPr>
          <p:cNvPr id="12" name="1 Título">
            <a:extLst>
              <a:ext uri="{FF2B5EF4-FFF2-40B4-BE49-F238E27FC236}">
                <a16:creationId xmlns="" xmlns:a16="http://schemas.microsoft.com/office/drawing/2014/main" id="{EFDA441E-47D5-4428-99E2-15EC7F49E355}"/>
              </a:ext>
            </a:extLst>
          </p:cNvPr>
          <p:cNvSpPr txBox="1">
            <a:spLocks/>
          </p:cNvSpPr>
          <p:nvPr userDrawn="1"/>
        </p:nvSpPr>
        <p:spPr>
          <a:xfrm>
            <a:off x="3564456" y="703729"/>
            <a:ext cx="4913269" cy="276999"/>
          </a:xfrm>
          <a:prstGeom prst="rect">
            <a:avLst/>
          </a:prstGeom>
          <a:solidFill>
            <a:schemeClr val="bg1"/>
          </a:solidFill>
          <a:ln w="9525" cap="flat" cmpd="sng" algn="ctr">
            <a:solidFill>
              <a:schemeClr val="bg1">
                <a:lumMod val="75000"/>
              </a:schemeClr>
            </a:solidFill>
            <a:prstDash val="solid"/>
          </a:ln>
          <a:effectLst>
            <a:outerShdw blurRad="40000" dist="20000" dir="5400000" rotWithShape="0">
              <a:srgbClr val="000000">
                <a:alpha val="38000"/>
              </a:srgbClr>
            </a:outerShdw>
          </a:effectLst>
        </p:spPr>
        <p:txBody>
          <a:bodyPr wrap="none" rtlCol="0">
            <a:spAutoFit/>
          </a:bodyPr>
          <a:lstStyle>
            <a:lvl1pPr algn="ctr" defTabSz="914400" rtl="0" eaLnBrk="1" latinLnBrk="0" hangingPunct="1">
              <a:spcBef>
                <a:spcPct val="0"/>
              </a:spcBef>
              <a:buNone/>
              <a:defRPr lang="es-MX" sz="1200" b="1" kern="1200" dirty="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dirty="0"/>
              <a:t>Fondo de Aportaciones Múltiples (FAM) – Infraestructura</a:t>
            </a:r>
            <a:r>
              <a:rPr lang="es-MX" baseline="0" dirty="0"/>
              <a:t> Educativa Básica</a:t>
            </a:r>
            <a:endParaRPr lang="es-MX" dirty="0"/>
          </a:p>
        </p:txBody>
      </p:sp>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lang="es-MX" sz="1200" b="1" kern="1200" baseline="0" dirty="0">
          <a:solidFill>
            <a:srgbClr val="3D2E32"/>
          </a:solidFill>
          <a:effectLst>
            <a:outerShdw blurRad="38100" dist="38100" dir="2700000" algn="tl">
              <a:srgbClr val="000000">
                <a:alpha val="43137"/>
              </a:srgbClr>
            </a:outerShdw>
          </a:effectLst>
          <a:latin typeface="Montserrat Light" pitchFamily="50"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rot="5400000">
            <a:off x="-2057318" y="3807168"/>
            <a:ext cx="4752320"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881197" y="3396726"/>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Programa</a:t>
            </a: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205794001"/>
              </p:ext>
            </p:extLst>
          </p:nvPr>
        </p:nvGraphicFramePr>
        <p:xfrm>
          <a:off x="827584" y="1529162"/>
          <a:ext cx="8136904" cy="5068190"/>
        </p:xfrm>
        <a:graphic>
          <a:graphicData uri="http://schemas.openxmlformats.org/drawingml/2006/table">
            <a:tbl>
              <a:tblPr firstRow="1" bandRow="1">
                <a:effectLst/>
                <a:tableStyleId>{5C22544A-7EE6-4342-B048-85BDC9FD1C3A}</a:tableStyleId>
              </a:tblPr>
              <a:tblGrid>
                <a:gridCol w="8136904">
                  <a:extLst>
                    <a:ext uri="{9D8B030D-6E8A-4147-A177-3AD203B41FA5}">
                      <a16:colId xmlns="" xmlns:a16="http://schemas.microsoft.com/office/drawing/2014/main" val="20000"/>
                    </a:ext>
                  </a:extLst>
                </a:gridCol>
              </a:tblGrid>
              <a:tr h="5068190">
                <a:tc>
                  <a:txBody>
                    <a:bodyPr/>
                    <a:lstStyle/>
                    <a:p>
                      <a:pPr algn="just">
                        <a:lnSpc>
                          <a:spcPct val="150000"/>
                        </a:lnSpc>
                      </a:pPr>
                      <a:r>
                        <a:rPr lang="es-MX" sz="1000" b="0" dirty="0">
                          <a:solidFill>
                            <a:srgbClr val="3D2E32"/>
                          </a:solidFill>
                          <a:latin typeface="Montserrat Light" pitchFamily="50" charset="0"/>
                        </a:rPr>
                        <a:t>El Fondo de Aportaciones</a:t>
                      </a:r>
                      <a:r>
                        <a:rPr lang="es-MX" sz="1000" b="0" baseline="0" dirty="0">
                          <a:solidFill>
                            <a:srgbClr val="3D2E32"/>
                          </a:solidFill>
                          <a:latin typeface="Montserrat Light" pitchFamily="50" charset="0"/>
                        </a:rPr>
                        <a:t> Múltiples (FAM) tiene el objetivo de m</a:t>
                      </a:r>
                      <a:r>
                        <a:rPr lang="es-MX" sz="1000" b="0" dirty="0">
                          <a:solidFill>
                            <a:srgbClr val="3D2E32"/>
                          </a:solidFill>
                          <a:latin typeface="Montserrat Light" pitchFamily="50" charset="0"/>
                        </a:rPr>
                        <a:t>ejorar la infraestructura Física Educativa</a:t>
                      </a:r>
                      <a:r>
                        <a:rPr lang="es-MX" sz="1000" b="0" baseline="0" dirty="0">
                          <a:solidFill>
                            <a:srgbClr val="3D2E32"/>
                          </a:solidFill>
                          <a:latin typeface="Montserrat Light" pitchFamily="50" charset="0"/>
                        </a:rPr>
                        <a:t> en el estado de Sinaloa, que hasta el ejercicio fiscal 2019 representaba el </a:t>
                      </a:r>
                      <a:r>
                        <a:rPr lang="es-MX" sz="1000" b="1" baseline="0" dirty="0">
                          <a:solidFill>
                            <a:srgbClr val="3D2E32"/>
                          </a:solidFill>
                          <a:latin typeface="Montserrat Light" pitchFamily="50" charset="0"/>
                        </a:rPr>
                        <a:t>0.8%</a:t>
                      </a:r>
                      <a:r>
                        <a:rPr lang="es-MX" sz="1000" b="0" baseline="0" dirty="0">
                          <a:solidFill>
                            <a:srgbClr val="3D2E32"/>
                          </a:solidFill>
                          <a:latin typeface="Montserrat Light" pitchFamily="50" charset="0"/>
                        </a:rPr>
                        <a:t> de la Recaudación Federal Participable y establece que en el caso de construcción, equipamiento y rehabilitación de la infraestructura física de los niveles de educación básica, media superior y superior, se deberá atender y procurar el mejoramiento a través de acciones de construcción, equipamiento, mantenimiento, rehabilitación, refuerzo, reconstrucción y habilitación de inmuebles e instituciones educativas que coadyuven en el bienestar y fortalecimiento de la educación y asegurar que el sistema educativo estatal ofrezca educación y de calidad. </a:t>
                      </a:r>
                    </a:p>
                    <a:p>
                      <a:pPr algn="just">
                        <a:lnSpc>
                          <a:spcPct val="150000"/>
                        </a:lnSpc>
                      </a:pPr>
                      <a:endParaRPr lang="es-MX" sz="1000" b="0" baseline="0" dirty="0">
                        <a:solidFill>
                          <a:srgbClr val="3D2E32"/>
                        </a:solidFill>
                        <a:latin typeface="Montserrat Light" pitchFamily="50" charset="0"/>
                      </a:endParaRPr>
                    </a:p>
                    <a:p>
                      <a:pPr algn="just">
                        <a:lnSpc>
                          <a:spcPct val="150000"/>
                        </a:lnSpc>
                      </a:pPr>
                      <a:r>
                        <a:rPr lang="es-MX" sz="1000" b="0" baseline="0" dirty="0">
                          <a:solidFill>
                            <a:srgbClr val="3D2E32"/>
                          </a:solidFill>
                          <a:latin typeface="Montserrat Light" pitchFamily="50" charset="0"/>
                        </a:rPr>
                        <a:t>Siendo el principal objetivo la construcción y rehabilitación de aulas, sanitarios, bibliotecas, laboratorios, talleres, áreas deportivas, salones de usos múltiples, patios, áreas administrativas y en el caso de equipamiento, comprende sillas, bancos, butacas, pizarrones, equipo de cómputo, electrónico, de laboratorio, para talleres, etc.</a:t>
                      </a:r>
                    </a:p>
                    <a:p>
                      <a:pPr marL="0" indent="0" algn="just">
                        <a:lnSpc>
                          <a:spcPct val="150000"/>
                        </a:lnSpc>
                        <a:buFont typeface="Wingdings" panose="05000000000000000000" pitchFamily="2" charset="2"/>
                        <a:buNone/>
                      </a:pPr>
                      <a:endParaRPr lang="es-MX" sz="1000" b="0" dirty="0">
                        <a:solidFill>
                          <a:srgbClr val="3D2E32"/>
                        </a:solidFill>
                        <a:latin typeface="Montserrat Light" pitchFamily="50" charset="0"/>
                      </a:endParaRPr>
                    </a:p>
                    <a:p>
                      <a:pPr marL="0" indent="0" algn="just">
                        <a:lnSpc>
                          <a:spcPct val="150000"/>
                        </a:lnSpc>
                        <a:buFont typeface="Wingdings" panose="05000000000000000000" pitchFamily="2" charset="2"/>
                        <a:buNone/>
                      </a:pPr>
                      <a:r>
                        <a:rPr lang="es-MX" sz="1000" b="0" dirty="0">
                          <a:solidFill>
                            <a:srgbClr val="3D2E32"/>
                          </a:solidFill>
                          <a:latin typeface="Montserrat Light" pitchFamily="50" charset="0"/>
                        </a:rPr>
                        <a:t>En el caso del FAM, el proceso de gestión se inicia anualmente con la determinación de los recursos del fondo en el Presupuesto de Egresos de la Federación (PEF), y la Secretaría de Hacienda y Crédito Público (SHCP), debe enterar  mensualmente durante el año a las  entidades federativas, de manera ágil y directa, sin más limitaciones ni restricciones. </a:t>
                      </a:r>
                    </a:p>
                    <a:p>
                      <a:pPr marL="0" indent="0" algn="just">
                        <a:lnSpc>
                          <a:spcPct val="150000"/>
                        </a:lnSpc>
                        <a:buFont typeface="Wingdings" panose="05000000000000000000" pitchFamily="2" charset="2"/>
                        <a:buNone/>
                      </a:pPr>
                      <a:endParaRPr lang="es-MX" sz="1000" b="0" dirty="0">
                        <a:solidFill>
                          <a:srgbClr val="3D2E32"/>
                        </a:solidFill>
                        <a:latin typeface="Montserrat Light" pitchFamily="50" charset="0"/>
                      </a:endParaRPr>
                    </a:p>
                    <a:p>
                      <a:pPr marL="0" indent="0" algn="just">
                        <a:lnSpc>
                          <a:spcPct val="150000"/>
                        </a:lnSpc>
                        <a:buFont typeface="Wingdings" panose="05000000000000000000" pitchFamily="2" charset="2"/>
                        <a:buNone/>
                      </a:pPr>
                      <a:r>
                        <a:rPr lang="es-MX" sz="1000" b="0" dirty="0">
                          <a:solidFill>
                            <a:srgbClr val="3D2E32"/>
                          </a:solidFill>
                          <a:latin typeface="Montserrat Light" pitchFamily="50" charset="0"/>
                        </a:rPr>
                        <a:t>Las secretarías de finanzas o equivalentes reciben y transfieren los recursos del fondo a los entes ejecutores para ser administrados, registrados y ejercidos condicionando su gasto a la consecución y cumplimiento de los objetivos que para cada tipo de aportación se establecen en la propia Ley de Coordinación Fiscal; con objeto de asignar eficiente y eficazmente los recursos a la población objetivo del fondo.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2" name="Marcador de número de diapositiva 1"/>
          <p:cNvSpPr>
            <a:spLocks noGrp="1"/>
          </p:cNvSpPr>
          <p:nvPr>
            <p:ph type="sldNum" sz="quarter" idx="4"/>
          </p:nvPr>
        </p:nvSpPr>
        <p:spPr/>
        <p:txBody>
          <a:bodyPr/>
          <a:lstStyle/>
          <a:p>
            <a:fld id="{34762513-7D76-44F4-A4EB-02F5BA9AE113}" type="slidenum">
              <a:rPr lang="es-MX" smtClean="0"/>
              <a:t>1</a:t>
            </a:fld>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206631" y="3729864"/>
            <a:ext cx="5050944"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889058402"/>
              </p:ext>
            </p:extLst>
          </p:nvPr>
        </p:nvGraphicFramePr>
        <p:xfrm>
          <a:off x="755576" y="1808832"/>
          <a:ext cx="8227426" cy="4788520"/>
        </p:xfrm>
        <a:graphic>
          <a:graphicData uri="http://schemas.openxmlformats.org/drawingml/2006/table">
            <a:tbl>
              <a:tblPr firstRow="1" bandRow="1">
                <a:effectLst/>
                <a:tableStyleId>{5C22544A-7EE6-4342-B048-85BDC9FD1C3A}</a:tableStyleId>
              </a:tblPr>
              <a:tblGrid>
                <a:gridCol w="8227426">
                  <a:extLst>
                    <a:ext uri="{9D8B030D-6E8A-4147-A177-3AD203B41FA5}">
                      <a16:colId xmlns="" xmlns:a16="http://schemas.microsoft.com/office/drawing/2014/main" val="20000"/>
                    </a:ext>
                  </a:extLst>
                </a:gridCol>
              </a:tblGrid>
              <a:tr h="4788520">
                <a:tc>
                  <a:txBody>
                    <a:bodyPr/>
                    <a:lstStyle/>
                    <a:p>
                      <a:pPr algn="just">
                        <a:lnSpc>
                          <a:spcPct val="150000"/>
                        </a:lnSpc>
                      </a:pPr>
                      <a:r>
                        <a:rPr lang="es-MX" sz="1000" b="0" dirty="0">
                          <a:solidFill>
                            <a:srgbClr val="3D2E32"/>
                          </a:solidFill>
                          <a:latin typeface="Montserrat Light" pitchFamily="50" charset="0"/>
                        </a:rPr>
                        <a:t>Durante el</a:t>
                      </a:r>
                      <a:r>
                        <a:rPr lang="es-MX" sz="1000" b="0" baseline="0" dirty="0">
                          <a:solidFill>
                            <a:srgbClr val="3D2E32"/>
                          </a:solidFill>
                          <a:latin typeface="Montserrat Light" pitchFamily="50" charset="0"/>
                        </a:rPr>
                        <a:t> ejercicio fiscal 2020 se logró alcanzar un porcentaje del </a:t>
                      </a:r>
                      <a:r>
                        <a:rPr lang="es-MX" sz="1000" b="1" baseline="0" dirty="0">
                          <a:solidFill>
                            <a:srgbClr val="3D2E32"/>
                          </a:solidFill>
                          <a:latin typeface="Montserrat Light" pitchFamily="50" charset="0"/>
                        </a:rPr>
                        <a:t>80.88%</a:t>
                      </a:r>
                      <a:r>
                        <a:rPr lang="es-MX" sz="1000" b="0" baseline="0" dirty="0">
                          <a:solidFill>
                            <a:srgbClr val="3D2E32"/>
                          </a:solidFill>
                          <a:latin typeface="Montserrat Light" pitchFamily="50" charset="0"/>
                        </a:rPr>
                        <a:t> de la atención de casos de escuelas públicas de tipo nivel básico con proyectos integrales de infraestructura física concluidos a través del FAM potenciado, que en comparación con el ejercicio fiscal 2019 que el porcentaje alcanzado fue de </a:t>
                      </a:r>
                      <a:r>
                        <a:rPr lang="es-MX" sz="1000" b="1" baseline="0" dirty="0">
                          <a:solidFill>
                            <a:srgbClr val="3D2E32"/>
                          </a:solidFill>
                          <a:latin typeface="Montserrat Light" pitchFamily="50" charset="0"/>
                        </a:rPr>
                        <a:t>27.28%</a:t>
                      </a:r>
                      <a:r>
                        <a:rPr lang="es-MX" sz="1000" b="0" baseline="0" dirty="0">
                          <a:solidFill>
                            <a:srgbClr val="3D2E32"/>
                          </a:solidFill>
                          <a:latin typeface="Montserrat Light" pitchFamily="50" charset="0"/>
                        </a:rPr>
                        <a:t> se logró un avance del </a:t>
                      </a:r>
                      <a:r>
                        <a:rPr lang="es-MX" sz="1000" b="1" baseline="0" dirty="0">
                          <a:solidFill>
                            <a:srgbClr val="3D2E32"/>
                          </a:solidFill>
                          <a:latin typeface="Montserrat Light" pitchFamily="50" charset="0"/>
                        </a:rPr>
                        <a:t>53.6%,</a:t>
                      </a:r>
                      <a:r>
                        <a:rPr lang="es-MX" sz="1000" b="0" baseline="0" dirty="0">
                          <a:solidFill>
                            <a:srgbClr val="3D2E32"/>
                          </a:solidFill>
                          <a:latin typeface="Montserrat Light" pitchFamily="50" charset="0"/>
                        </a:rPr>
                        <a:t> quedando pendiente el </a:t>
                      </a:r>
                      <a:r>
                        <a:rPr lang="es-MX" sz="1000" b="1" baseline="0" dirty="0">
                          <a:solidFill>
                            <a:srgbClr val="3D2E32"/>
                          </a:solidFill>
                          <a:latin typeface="Montserrat Light" pitchFamily="50" charset="0"/>
                        </a:rPr>
                        <a:t>19.12%</a:t>
                      </a:r>
                      <a:r>
                        <a:rPr lang="es-MX" sz="1000" b="0" baseline="0" dirty="0">
                          <a:solidFill>
                            <a:srgbClr val="3D2E32"/>
                          </a:solidFill>
                          <a:latin typeface="Montserrat Light" pitchFamily="50" charset="0"/>
                        </a:rPr>
                        <a:t> del objetivo a alcanzar que era del </a:t>
                      </a:r>
                      <a:r>
                        <a:rPr lang="es-MX" sz="1000" b="1" baseline="0" dirty="0">
                          <a:solidFill>
                            <a:srgbClr val="3D2E32"/>
                          </a:solidFill>
                          <a:latin typeface="Montserrat Light" pitchFamily="50" charset="0"/>
                        </a:rPr>
                        <a:t>100% </a:t>
                      </a:r>
                      <a:r>
                        <a:rPr lang="es-MX" sz="1000" b="0" baseline="0" dirty="0">
                          <a:solidFill>
                            <a:srgbClr val="3D2E32"/>
                          </a:solidFill>
                          <a:latin typeface="Montserrat Light" pitchFamily="50" charset="0"/>
                        </a:rPr>
                        <a:t>traducido a un total de </a:t>
                      </a:r>
                      <a:r>
                        <a:rPr lang="es-MX" sz="1000" b="1" baseline="0" dirty="0">
                          <a:solidFill>
                            <a:srgbClr val="3D2E32"/>
                          </a:solidFill>
                          <a:latin typeface="Montserrat Light" pitchFamily="50" charset="0"/>
                        </a:rPr>
                        <a:t>300</a:t>
                      </a:r>
                      <a:r>
                        <a:rPr lang="es-MX" sz="1000" b="0" baseline="0" dirty="0">
                          <a:solidFill>
                            <a:srgbClr val="3D2E32"/>
                          </a:solidFill>
                          <a:latin typeface="Montserrat Light" pitchFamily="50" charset="0"/>
                        </a:rPr>
                        <a:t> planteles integrados al padrón.</a:t>
                      </a:r>
                    </a:p>
                    <a:p>
                      <a:pPr algn="just">
                        <a:lnSpc>
                          <a:spcPct val="150000"/>
                        </a:lnSpc>
                      </a:pPr>
                      <a:endParaRPr lang="es-MX" sz="1000" b="0" baseline="0" dirty="0">
                        <a:solidFill>
                          <a:srgbClr val="3D2E32"/>
                        </a:solidFill>
                        <a:latin typeface="Montserrat Light" pitchFamily="50" charset="0"/>
                      </a:endParaRPr>
                    </a:p>
                    <a:p>
                      <a:pPr algn="just">
                        <a:lnSpc>
                          <a:spcPct val="150000"/>
                        </a:lnSpc>
                      </a:pPr>
                      <a:r>
                        <a:rPr lang="es-MX" sz="1000" b="0" baseline="0" dirty="0">
                          <a:solidFill>
                            <a:srgbClr val="3D2E32"/>
                          </a:solidFill>
                          <a:latin typeface="Montserrat Light" pitchFamily="50" charset="0"/>
                        </a:rPr>
                        <a:t>Para el año 2020 en cuanto al porcentaje de escuelas públicas de tipo básico con proyectos en proceso de ejecución en la categoría de construcción, se alcanzo un avance del </a:t>
                      </a:r>
                      <a:r>
                        <a:rPr lang="es-MX" sz="1000" b="1" baseline="0" dirty="0">
                          <a:solidFill>
                            <a:srgbClr val="3D2E32"/>
                          </a:solidFill>
                          <a:latin typeface="Montserrat Light" pitchFamily="50" charset="0"/>
                        </a:rPr>
                        <a:t>78.57%</a:t>
                      </a:r>
                      <a:r>
                        <a:rPr lang="es-MX" sz="1000" b="0" baseline="0" dirty="0">
                          <a:solidFill>
                            <a:srgbClr val="3D2E32"/>
                          </a:solidFill>
                          <a:latin typeface="Montserrat Light" pitchFamily="50" charset="0"/>
                        </a:rPr>
                        <a:t> de la meta que es del </a:t>
                      </a:r>
                      <a:r>
                        <a:rPr lang="es-MX" sz="1000" b="1" baseline="0" dirty="0">
                          <a:solidFill>
                            <a:srgbClr val="3D2E32"/>
                          </a:solidFill>
                          <a:latin typeface="Montserrat Light" pitchFamily="50" charset="0"/>
                        </a:rPr>
                        <a:t>98%</a:t>
                      </a:r>
                      <a:r>
                        <a:rPr lang="es-MX" sz="1000" b="0" baseline="0" dirty="0">
                          <a:solidFill>
                            <a:srgbClr val="3D2E32"/>
                          </a:solidFill>
                          <a:latin typeface="Montserrat Light" pitchFamily="50" charset="0"/>
                        </a:rPr>
                        <a:t>, que en comparación con el ejercicio fiscal anterior 2019, fue del </a:t>
                      </a:r>
                      <a:r>
                        <a:rPr lang="es-MX" sz="1000" b="1" baseline="0" dirty="0">
                          <a:solidFill>
                            <a:srgbClr val="3D2E32"/>
                          </a:solidFill>
                          <a:latin typeface="Montserrat Light" pitchFamily="50" charset="0"/>
                        </a:rPr>
                        <a:t>6.25%</a:t>
                      </a:r>
                      <a:r>
                        <a:rPr lang="es-MX" sz="1000" b="0" baseline="0" dirty="0">
                          <a:solidFill>
                            <a:srgbClr val="3D2E32"/>
                          </a:solidFill>
                          <a:latin typeface="Montserrat Light" pitchFamily="50" charset="0"/>
                        </a:rPr>
                        <a:t> con lo que se logro un avance del </a:t>
                      </a:r>
                      <a:r>
                        <a:rPr lang="es-MX" sz="1000" b="1" baseline="0" dirty="0">
                          <a:solidFill>
                            <a:srgbClr val="3D2E32"/>
                          </a:solidFill>
                          <a:latin typeface="Montserrat Light" pitchFamily="50" charset="0"/>
                        </a:rPr>
                        <a:t>72.32%</a:t>
                      </a:r>
                      <a:r>
                        <a:rPr lang="es-MX" sz="1000" b="0" baseline="0" dirty="0">
                          <a:solidFill>
                            <a:srgbClr val="3D2E32"/>
                          </a:solidFill>
                          <a:latin typeface="Montserrat Light" pitchFamily="50" charset="0"/>
                        </a:rPr>
                        <a:t>.</a:t>
                      </a:r>
                    </a:p>
                    <a:p>
                      <a:pPr algn="just">
                        <a:lnSpc>
                          <a:spcPct val="150000"/>
                        </a:lnSpc>
                      </a:pPr>
                      <a:endParaRPr lang="es-MX" sz="1000" b="0" baseline="0" dirty="0">
                        <a:solidFill>
                          <a:srgbClr val="3D2E32"/>
                        </a:solidFill>
                        <a:latin typeface="Montserrat Light" pitchFamily="50" charset="0"/>
                      </a:endParaRPr>
                    </a:p>
                    <a:p>
                      <a:pPr algn="just">
                        <a:lnSpc>
                          <a:spcPct val="150000"/>
                        </a:lnSpc>
                      </a:pPr>
                      <a:r>
                        <a:rPr lang="es-MX" sz="1000" b="0" baseline="0" dirty="0">
                          <a:solidFill>
                            <a:srgbClr val="3D2E32"/>
                          </a:solidFill>
                          <a:latin typeface="Montserrat Light" pitchFamily="50" charset="0"/>
                        </a:rPr>
                        <a:t>De acuerdo con lo realizado en el ejercicio fiscal 2020, para el porcentaje de escuelas de tipo básico con proyectos concluidos en la categoría de rehabilitación y/o mantenimiento se llego al </a:t>
                      </a:r>
                      <a:r>
                        <a:rPr lang="es-MX" sz="1000" b="1" baseline="0" dirty="0">
                          <a:solidFill>
                            <a:srgbClr val="3D2E32"/>
                          </a:solidFill>
                          <a:latin typeface="Montserrat Light" pitchFamily="50" charset="0"/>
                        </a:rPr>
                        <a:t>132.26%</a:t>
                      </a:r>
                      <a:r>
                        <a:rPr lang="es-MX" sz="1000" b="0" baseline="0" dirty="0">
                          <a:solidFill>
                            <a:srgbClr val="3D2E32"/>
                          </a:solidFill>
                          <a:latin typeface="Montserrat Light" pitchFamily="50" charset="0"/>
                        </a:rPr>
                        <a:t>, superando por </a:t>
                      </a:r>
                      <a:r>
                        <a:rPr lang="es-MX" sz="1000" b="1" baseline="0" dirty="0">
                          <a:solidFill>
                            <a:srgbClr val="3D2E32"/>
                          </a:solidFill>
                          <a:latin typeface="Montserrat Light" pitchFamily="50" charset="0"/>
                        </a:rPr>
                        <a:t>32.26%</a:t>
                      </a:r>
                      <a:r>
                        <a:rPr lang="es-MX" sz="1000" b="0" baseline="0" dirty="0">
                          <a:solidFill>
                            <a:srgbClr val="3D2E32"/>
                          </a:solidFill>
                          <a:latin typeface="Montserrat Light" pitchFamily="50" charset="0"/>
                        </a:rPr>
                        <a:t> la meta pactada en </a:t>
                      </a:r>
                      <a:r>
                        <a:rPr lang="es-MX" sz="1000" b="1" baseline="0" dirty="0">
                          <a:solidFill>
                            <a:srgbClr val="3D2E32"/>
                          </a:solidFill>
                          <a:latin typeface="Montserrat Light" pitchFamily="50" charset="0"/>
                        </a:rPr>
                        <a:t>93%</a:t>
                      </a:r>
                      <a:r>
                        <a:rPr lang="es-MX" sz="1000" b="0" baseline="0" dirty="0">
                          <a:solidFill>
                            <a:srgbClr val="3D2E32"/>
                          </a:solidFill>
                          <a:latin typeface="Montserrat Light" pitchFamily="50" charset="0"/>
                        </a:rPr>
                        <a:t>, comparado con lo alcanzado durante 2019 que el porcentaje fue de </a:t>
                      </a:r>
                      <a:r>
                        <a:rPr lang="es-MX" sz="1000" b="1" baseline="0" dirty="0">
                          <a:solidFill>
                            <a:srgbClr val="3D2E32"/>
                          </a:solidFill>
                          <a:latin typeface="Montserrat Light" pitchFamily="50" charset="0"/>
                        </a:rPr>
                        <a:t>18.75%</a:t>
                      </a:r>
                      <a:r>
                        <a:rPr lang="es-MX" sz="1000" b="0" baseline="0" dirty="0">
                          <a:solidFill>
                            <a:srgbClr val="3D2E32"/>
                          </a:solidFill>
                          <a:latin typeface="Montserrat Light" pitchFamily="50" charset="0"/>
                        </a:rPr>
                        <a:t> con lo que se alcanzo un avance de </a:t>
                      </a:r>
                      <a:r>
                        <a:rPr lang="es-MX" sz="1000" b="1" baseline="0" dirty="0">
                          <a:solidFill>
                            <a:srgbClr val="3D2E32"/>
                          </a:solidFill>
                          <a:latin typeface="Montserrat Light" pitchFamily="50" charset="0"/>
                        </a:rPr>
                        <a:t>113.51%</a:t>
                      </a:r>
                      <a:r>
                        <a:rPr lang="es-MX" sz="1000" b="0" baseline="0" dirty="0">
                          <a:solidFill>
                            <a:srgbClr val="3D2E32"/>
                          </a:solidFill>
                          <a:latin typeface="Montserrat Light" pitchFamily="50" charset="0"/>
                        </a:rPr>
                        <a:t>.</a:t>
                      </a:r>
                    </a:p>
                    <a:p>
                      <a:pPr algn="just">
                        <a:lnSpc>
                          <a:spcPct val="150000"/>
                        </a:lnSpc>
                      </a:pPr>
                      <a:endParaRPr lang="es-MX" sz="1000" b="0" baseline="0" dirty="0">
                        <a:solidFill>
                          <a:srgbClr val="3D2E32"/>
                        </a:solidFill>
                        <a:latin typeface="Montserrat Light" pitchFamily="50" charset="0"/>
                      </a:endParaRPr>
                    </a:p>
                    <a:p>
                      <a:pPr algn="just">
                        <a:lnSpc>
                          <a:spcPct val="150000"/>
                        </a:lnSpc>
                      </a:pPr>
                      <a:r>
                        <a:rPr lang="es-MX" sz="1000" b="0" baseline="0" dirty="0">
                          <a:solidFill>
                            <a:srgbClr val="3D2E32"/>
                          </a:solidFill>
                          <a:latin typeface="Montserrat Light" pitchFamily="50" charset="0"/>
                        </a:rPr>
                        <a:t>En cuanto al indicador de porcentaje de escuelas públicas de tipo básico con proyectos concluidos en la categoría de equipamiento, se logro durante 2020 el </a:t>
                      </a:r>
                      <a:r>
                        <a:rPr lang="es-MX" sz="1000" b="1" baseline="0" dirty="0">
                          <a:solidFill>
                            <a:srgbClr val="3D2E32"/>
                          </a:solidFill>
                          <a:latin typeface="Montserrat Light" pitchFamily="50" charset="0"/>
                        </a:rPr>
                        <a:t>53.21%</a:t>
                      </a:r>
                      <a:r>
                        <a:rPr lang="es-MX" sz="1000" b="0" baseline="0" dirty="0">
                          <a:solidFill>
                            <a:srgbClr val="3D2E32"/>
                          </a:solidFill>
                          <a:latin typeface="Montserrat Light" pitchFamily="50" charset="0"/>
                        </a:rPr>
                        <a:t> del </a:t>
                      </a:r>
                      <a:r>
                        <a:rPr lang="es-MX" sz="1000" b="1" baseline="0" dirty="0">
                          <a:solidFill>
                            <a:srgbClr val="3D2E32"/>
                          </a:solidFill>
                          <a:latin typeface="Montserrat Light" pitchFamily="50" charset="0"/>
                        </a:rPr>
                        <a:t>109%</a:t>
                      </a:r>
                      <a:r>
                        <a:rPr lang="es-MX" sz="1000" b="0" baseline="0" dirty="0">
                          <a:solidFill>
                            <a:srgbClr val="3D2E32"/>
                          </a:solidFill>
                          <a:latin typeface="Montserrat Light" pitchFamily="50" charset="0"/>
                        </a:rPr>
                        <a:t> que se tenia presupuestado obtener, por lo obtenido durante el 2019 que fue de </a:t>
                      </a:r>
                      <a:r>
                        <a:rPr lang="es-MX" sz="1000" b="1" baseline="0" dirty="0">
                          <a:solidFill>
                            <a:srgbClr val="3D2E32"/>
                          </a:solidFill>
                          <a:latin typeface="Montserrat Light" pitchFamily="50" charset="0"/>
                        </a:rPr>
                        <a:t>20.74%</a:t>
                      </a:r>
                      <a:r>
                        <a:rPr lang="es-MX" sz="1000" b="0" baseline="0" dirty="0">
                          <a:solidFill>
                            <a:srgbClr val="3D2E32"/>
                          </a:solidFill>
                          <a:latin typeface="Montserrat Light" pitchFamily="50" charset="0"/>
                        </a:rPr>
                        <a:t> se logro un avance del </a:t>
                      </a:r>
                      <a:r>
                        <a:rPr lang="es-MX" sz="1000" b="1" baseline="0" dirty="0">
                          <a:solidFill>
                            <a:srgbClr val="3D2E32"/>
                          </a:solidFill>
                          <a:latin typeface="Montserrat Light" pitchFamily="50" charset="0"/>
                        </a:rPr>
                        <a:t>32.47%</a:t>
                      </a:r>
                      <a:r>
                        <a:rPr lang="es-MX" sz="1000" b="0" baseline="0" dirty="0">
                          <a:solidFill>
                            <a:srgbClr val="3D2E32"/>
                          </a:solidFill>
                          <a:latin typeface="Montserrat Light" pitchFamily="50" charset="0"/>
                        </a:rPr>
                        <a:t>.</a:t>
                      </a:r>
                    </a:p>
                    <a:p>
                      <a:pPr algn="just">
                        <a:lnSpc>
                          <a:spcPct val="150000"/>
                        </a:lnSpc>
                      </a:pPr>
                      <a:endParaRPr lang="es-MX" sz="1000" b="0" baseline="0" dirty="0">
                        <a:solidFill>
                          <a:srgbClr val="3D2E32"/>
                        </a:solidFill>
                        <a:latin typeface="Montserrat Light" pitchFamily="50" charset="0"/>
                      </a:endParaRPr>
                    </a:p>
                    <a:p>
                      <a:pPr algn="just">
                        <a:lnSpc>
                          <a:spcPct val="150000"/>
                        </a:lnSpc>
                      </a:pPr>
                      <a:r>
                        <a:rPr lang="es-MX" sz="1000" b="0" baseline="0" dirty="0">
                          <a:solidFill>
                            <a:srgbClr val="3D2E32"/>
                          </a:solidFill>
                          <a:latin typeface="Montserrat Light" pitchFamily="50" charset="0"/>
                        </a:rPr>
                        <a:t>En el ejercicio fiscal 2020, se concluyo el </a:t>
                      </a:r>
                      <a:r>
                        <a:rPr lang="es-MX" sz="1000" b="1" baseline="0" dirty="0">
                          <a:solidFill>
                            <a:srgbClr val="3D2E32"/>
                          </a:solidFill>
                          <a:latin typeface="Montserrat Light" pitchFamily="50" charset="0"/>
                        </a:rPr>
                        <a:t>86%</a:t>
                      </a:r>
                      <a:r>
                        <a:rPr lang="es-MX" sz="1000" b="0" baseline="0" dirty="0">
                          <a:solidFill>
                            <a:srgbClr val="3D2E32"/>
                          </a:solidFill>
                          <a:latin typeface="Montserrat Light" pitchFamily="50" charset="0"/>
                        </a:rPr>
                        <a:t> del total de proyectos que se tenían registrados para el porcentaje de escuelas públicas de tipo básico mejoradas en su infraestructura con recursos del FAM potenciado, con el objetivo de obtener el </a:t>
                      </a:r>
                      <a:r>
                        <a:rPr lang="es-MX" sz="1000" b="1" baseline="0" dirty="0">
                          <a:solidFill>
                            <a:srgbClr val="3D2E32"/>
                          </a:solidFill>
                          <a:latin typeface="Montserrat Light" pitchFamily="50" charset="0"/>
                        </a:rPr>
                        <a:t>100%</a:t>
                      </a:r>
                      <a:r>
                        <a:rPr lang="es-MX" sz="1000" b="0" baseline="0" dirty="0">
                          <a:solidFill>
                            <a:srgbClr val="3D2E32"/>
                          </a:solidFill>
                          <a:latin typeface="Montserrat Light" pitchFamily="50" charset="0"/>
                        </a:rPr>
                        <a:t> traducido a </a:t>
                      </a:r>
                      <a:r>
                        <a:rPr lang="es-MX" sz="1000" b="1" baseline="0" dirty="0">
                          <a:solidFill>
                            <a:srgbClr val="3D2E32"/>
                          </a:solidFill>
                          <a:latin typeface="Montserrat Light" pitchFamily="50" charset="0"/>
                        </a:rPr>
                        <a:t>300</a:t>
                      </a:r>
                      <a:r>
                        <a:rPr lang="es-MX" sz="1000" b="0" baseline="0" dirty="0">
                          <a:solidFill>
                            <a:srgbClr val="3D2E32"/>
                          </a:solidFill>
                          <a:latin typeface="Montserrat Light" pitchFamily="50" charset="0"/>
                        </a:rPr>
                        <a:t> planteles escolares que en comparación con el ejercicio 2019 donde se obtuvo el </a:t>
                      </a:r>
                      <a:r>
                        <a:rPr lang="es-MX" sz="1000" b="1" baseline="0" dirty="0">
                          <a:solidFill>
                            <a:srgbClr val="3D2E32"/>
                          </a:solidFill>
                          <a:latin typeface="Montserrat Light" pitchFamily="50" charset="0"/>
                        </a:rPr>
                        <a:t>25%</a:t>
                      </a:r>
                      <a:r>
                        <a:rPr lang="es-MX" sz="1000" b="0" baseline="0" dirty="0">
                          <a:solidFill>
                            <a:srgbClr val="3D2E32"/>
                          </a:solidFill>
                          <a:latin typeface="Montserrat Light" pitchFamily="50" charset="0"/>
                        </a:rPr>
                        <a:t>, el avance fue del </a:t>
                      </a:r>
                      <a:r>
                        <a:rPr lang="es-MX" sz="1000" b="1" baseline="0" dirty="0">
                          <a:solidFill>
                            <a:srgbClr val="3D2E32"/>
                          </a:solidFill>
                          <a:latin typeface="Montserrat Light" pitchFamily="50" charset="0"/>
                        </a:rPr>
                        <a:t>61%</a:t>
                      </a:r>
                      <a:r>
                        <a:rPr lang="es-MX" sz="1000" b="0" baseline="0" dirty="0">
                          <a:solidFill>
                            <a:srgbClr val="3D2E32"/>
                          </a:solidFill>
                          <a:latin typeface="Montserrat Light" pitchFamily="50"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0"/>
                  </a:ext>
                </a:extLst>
              </a:tr>
            </a:tbl>
          </a:graphicData>
        </a:graphic>
      </p:graphicFrame>
      <p:sp>
        <p:nvSpPr>
          <p:cNvPr id="5" name="4 CuadroTexto"/>
          <p:cNvSpPr txBox="1"/>
          <p:nvPr/>
        </p:nvSpPr>
        <p:spPr>
          <a:xfrm rot="16200000">
            <a:off x="-293228" y="3614537"/>
            <a:ext cx="1224137"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rgbClr val="3D2E32"/>
                </a:solidFill>
                <a:effectLst>
                  <a:outerShdw blurRad="38100" dist="38100" dir="2700000" algn="tl">
                    <a:srgbClr val="000000">
                      <a:alpha val="43137"/>
                    </a:srgbClr>
                  </a:outerShdw>
                </a:effectLst>
              </a:rPr>
              <a:t>¿Cuáles son los resultados del Programa y cómo los mide?</a:t>
            </a:r>
          </a:p>
        </p:txBody>
      </p:sp>
      <p:sp>
        <p:nvSpPr>
          <p:cNvPr id="2" name="Marcador de número de diapositiva 1"/>
          <p:cNvSpPr>
            <a:spLocks noGrp="1"/>
          </p:cNvSpPr>
          <p:nvPr>
            <p:ph type="sldNum" sz="quarter" idx="4"/>
          </p:nvPr>
        </p:nvSpPr>
        <p:spPr/>
        <p:txBody>
          <a:bodyPr/>
          <a:lstStyle/>
          <a:p>
            <a:fld id="{34762513-7D76-44F4-A4EB-02F5BA9AE113}" type="slidenum">
              <a:rPr lang="es-MX" smtClean="0"/>
              <a:t>2</a:t>
            </a:fld>
            <a:endParaRPr lang="es-MX" dirty="0"/>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86836091"/>
              </p:ext>
            </p:extLst>
          </p:nvPr>
        </p:nvGraphicFramePr>
        <p:xfrm>
          <a:off x="755528" y="1790286"/>
          <a:ext cx="8208960" cy="4814696"/>
        </p:xfrm>
        <a:graphic>
          <a:graphicData uri="http://schemas.openxmlformats.org/drawingml/2006/table">
            <a:tbl>
              <a:tblPr firstRow="1" bandRow="1">
                <a:effectLst/>
                <a:tableStyleId>{5C22544A-7EE6-4342-B048-85BDC9FD1C3A}</a:tableStyleId>
              </a:tblPr>
              <a:tblGrid>
                <a:gridCol w="2160264">
                  <a:extLst>
                    <a:ext uri="{9D8B030D-6E8A-4147-A177-3AD203B41FA5}">
                      <a16:colId xmlns="" xmlns:a16="http://schemas.microsoft.com/office/drawing/2014/main" val="20000"/>
                    </a:ext>
                  </a:extLst>
                </a:gridCol>
                <a:gridCol w="792112">
                  <a:extLst>
                    <a:ext uri="{9D8B030D-6E8A-4147-A177-3AD203B41FA5}">
                      <a16:colId xmlns="" xmlns:a16="http://schemas.microsoft.com/office/drawing/2014/main" val="20001"/>
                    </a:ext>
                  </a:extLst>
                </a:gridCol>
                <a:gridCol w="2628292">
                  <a:extLst>
                    <a:ext uri="{9D8B030D-6E8A-4147-A177-3AD203B41FA5}">
                      <a16:colId xmlns="" xmlns:a16="http://schemas.microsoft.com/office/drawing/2014/main" val="20002"/>
                    </a:ext>
                  </a:extLst>
                </a:gridCol>
                <a:gridCol w="2628292">
                  <a:extLst>
                    <a:ext uri="{9D8B030D-6E8A-4147-A177-3AD203B41FA5}">
                      <a16:colId xmlns="" xmlns:a16="http://schemas.microsoft.com/office/drawing/2014/main" val="3682952859"/>
                    </a:ext>
                  </a:extLst>
                </a:gridCol>
              </a:tblGrid>
              <a:tr h="1099314">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000" b="0" baseline="0" dirty="0">
                          <a:solidFill>
                            <a:srgbClr val="3D2E32"/>
                          </a:solidFill>
                          <a:latin typeface="Montserrat Light" pitchFamily="50" charset="0"/>
                        </a:rPr>
                        <a:t>En el ISIFE se tiene por objetivo la atención de las necesidades de los planteles educativos, que mediante acciones propias del Fondo de Aportaciones Múltiples y la adecuada administración de los recursos, permita una mejor captación de las necesidades y con ello llevar a cabo el seguimiento de los proyectos.</a:t>
                      </a:r>
                    </a:p>
                    <a:p>
                      <a:pPr marL="0" marR="0" indent="0" algn="just" defTabSz="914400" rtl="0" eaLnBrk="1" fontAlgn="auto" latinLnBrk="0" hangingPunct="1">
                        <a:lnSpc>
                          <a:spcPct val="100000"/>
                        </a:lnSpc>
                        <a:spcBef>
                          <a:spcPts val="0"/>
                        </a:spcBef>
                        <a:spcAft>
                          <a:spcPts val="0"/>
                        </a:spcAft>
                        <a:buClrTx/>
                        <a:buSzTx/>
                        <a:buFontTx/>
                        <a:buNone/>
                        <a:tabLst/>
                        <a:defRPr/>
                      </a:pPr>
                      <a:r>
                        <a:rPr lang="es-MX" sz="800" b="0" baseline="0" dirty="0">
                          <a:solidFill>
                            <a:srgbClr val="3D2E32"/>
                          </a:solidFill>
                          <a:latin typeface="Montserrat Light" pitchFamily="50"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000" b="0" baseline="0" dirty="0">
                          <a:solidFill>
                            <a:srgbClr val="3D2E32"/>
                          </a:solidFill>
                          <a:latin typeface="Montserrat Light" pitchFamily="50" charset="0"/>
                        </a:rPr>
                        <a:t>Para el ejercicio Fiscal 2020 se tenia un registro de </a:t>
                      </a:r>
                      <a:r>
                        <a:rPr lang="es-MX" sz="1000" b="1" baseline="0" dirty="0" smtClean="0">
                          <a:solidFill>
                            <a:srgbClr val="3D2E32"/>
                          </a:solidFill>
                          <a:latin typeface="Montserrat Light" pitchFamily="50" charset="0"/>
                        </a:rPr>
                        <a:t>5,543</a:t>
                      </a:r>
                      <a:r>
                        <a:rPr lang="es-MX" sz="1000" b="0" baseline="0" dirty="0" smtClean="0">
                          <a:solidFill>
                            <a:srgbClr val="3D2E32"/>
                          </a:solidFill>
                          <a:latin typeface="Montserrat Light" pitchFamily="50" charset="0"/>
                        </a:rPr>
                        <a:t> </a:t>
                      </a:r>
                      <a:r>
                        <a:rPr lang="es-MX" sz="1000" b="0" baseline="0" dirty="0">
                          <a:solidFill>
                            <a:srgbClr val="3D2E32"/>
                          </a:solidFill>
                          <a:latin typeface="Montserrat Light" pitchFamily="50" charset="0"/>
                        </a:rPr>
                        <a:t>planteles educativos de nivel básico, de los cuales se programaron para atención de necesidades a </a:t>
                      </a:r>
                      <a:r>
                        <a:rPr lang="es-MX" sz="1000" b="1" baseline="0" dirty="0">
                          <a:solidFill>
                            <a:srgbClr val="3D2E32"/>
                          </a:solidFill>
                          <a:latin typeface="Montserrat Light" pitchFamily="50" charset="0"/>
                        </a:rPr>
                        <a:t>300,</a:t>
                      </a:r>
                      <a:r>
                        <a:rPr lang="es-MX" sz="1000" b="0" baseline="0" dirty="0">
                          <a:solidFill>
                            <a:srgbClr val="3D2E32"/>
                          </a:solidFill>
                          <a:latin typeface="Montserrat Light" pitchFamily="50" charset="0"/>
                        </a:rPr>
                        <a:t> ya que estos contaban con situaciones de los casos atendidos por el ISIFE, pero el resultado alcanzado gracias al presupuesto para dicho ejercicio fiscal fue de </a:t>
                      </a:r>
                      <a:r>
                        <a:rPr lang="es-MX" sz="1000" b="1" baseline="0" dirty="0" smtClean="0">
                          <a:solidFill>
                            <a:srgbClr val="3D2E32"/>
                          </a:solidFill>
                          <a:latin typeface="Montserrat Light" pitchFamily="50" charset="0"/>
                        </a:rPr>
                        <a:t>391 </a:t>
                      </a:r>
                      <a:r>
                        <a:rPr lang="es-MX" sz="1000" b="0" baseline="0" dirty="0" smtClean="0">
                          <a:solidFill>
                            <a:srgbClr val="3D2E32"/>
                          </a:solidFill>
                          <a:latin typeface="Montserrat Light" pitchFamily="50" charset="0"/>
                        </a:rPr>
                        <a:t> </a:t>
                      </a:r>
                      <a:r>
                        <a:rPr lang="es-MX" sz="1000" b="0" baseline="0" dirty="0">
                          <a:solidFill>
                            <a:srgbClr val="3D2E32"/>
                          </a:solidFill>
                          <a:latin typeface="Montserrat Light" pitchFamily="50" charset="0"/>
                        </a:rPr>
                        <a:t>escuelas que se encontraban con necesidades urgentes.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77336">
                <a:tc gridSpan="2">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Cobertura</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bg1"/>
                          </a:solidFill>
                          <a:effectLst>
                            <a:outerShdw blurRad="38100" dist="38100" dir="2700000" algn="tl">
                              <a:srgbClr val="000000">
                                <a:alpha val="43137"/>
                              </a:srgbClr>
                            </a:outerShdw>
                          </a:effectLst>
                          <a:latin typeface="Montserrat Light" pitchFamily="50" charset="0"/>
                        </a:rPr>
                        <a:t>Evolución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la Cobertura</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 xmlns:a16="http://schemas.microsoft.com/office/drawing/2014/main" val="10002"/>
                  </a:ext>
                </a:extLst>
              </a:tr>
              <a:tr h="277336">
                <a:tc>
                  <a:txBody>
                    <a:bodyPr/>
                    <a:lstStyle/>
                    <a:p>
                      <a:pPr algn="just"/>
                      <a:r>
                        <a:rPr lang="es-MX" sz="1000" b="0" dirty="0">
                          <a:solidFill>
                            <a:srgbClr val="3D2E32"/>
                          </a:solidFill>
                          <a:latin typeface="Montserrat Light" pitchFamily="50" charset="0"/>
                        </a:rPr>
                        <a:t>Municipios                   18</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11" gridSpan="2">
                  <a:txBody>
                    <a:bodyPr/>
                    <a:lstStyle/>
                    <a:p>
                      <a:pPr algn="ctr"/>
                      <a:endParaRPr lang="es-MX" sz="100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11" hMerge="1">
                  <a:txBody>
                    <a:bodyPr/>
                    <a:lstStyle/>
                    <a:p>
                      <a:endParaRPr lang="es-MX"/>
                    </a:p>
                  </a:txBody>
                  <a:tcPr/>
                </a:tc>
                <a:extLst>
                  <a:ext uri="{0D108BD9-81ED-4DB2-BD59-A6C34878D82A}">
                    <a16:rowId xmlns="" xmlns:a16="http://schemas.microsoft.com/office/drawing/2014/main" val="10003"/>
                  </a:ext>
                </a:extLst>
              </a:tr>
              <a:tr h="277336">
                <a:tc>
                  <a:txBody>
                    <a:bodyPr/>
                    <a:lstStyle/>
                    <a:p>
                      <a:pPr algn="just"/>
                      <a:r>
                        <a:rPr lang="es-MX" sz="1000" b="0" dirty="0">
                          <a:solidFill>
                            <a:srgbClr val="3D2E32"/>
                          </a:solidFill>
                          <a:latin typeface="Montserrat Light" pitchFamily="50" charset="0"/>
                        </a:rPr>
                        <a:t>Planteles                      5,487</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04"/>
                  </a:ext>
                </a:extLst>
              </a:tr>
              <a:tr h="277336">
                <a:tc>
                  <a:txBody>
                    <a:bodyPr/>
                    <a:lstStyle/>
                    <a:p>
                      <a:pPr algn="just"/>
                      <a:r>
                        <a:rPr lang="es-MX" sz="1000" b="0" dirty="0">
                          <a:solidFill>
                            <a:srgbClr val="3D2E32"/>
                          </a:solidFill>
                          <a:latin typeface="Montserrat Light" pitchFamily="50" charset="0"/>
                        </a:rPr>
                        <a:t>Hombres atendidos   148,821</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05"/>
                  </a:ext>
                </a:extLst>
              </a:tr>
              <a:tr h="277336">
                <a:tc>
                  <a:txBody>
                    <a:bodyPr/>
                    <a:lstStyle/>
                    <a:p>
                      <a:pPr algn="just"/>
                      <a:r>
                        <a:rPr lang="es-MX" sz="1000" b="0" dirty="0">
                          <a:solidFill>
                            <a:srgbClr val="3D2E32"/>
                          </a:solidFill>
                          <a:latin typeface="Montserrat Light" pitchFamily="50" charset="0"/>
                        </a:rPr>
                        <a:t>Mujeres atendidas      146,531</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06"/>
                  </a:ext>
                </a:extLst>
              </a:tr>
              <a:tr h="277336">
                <a:tc gridSpan="2">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07"/>
                  </a:ext>
                </a:extLst>
              </a:tr>
              <a:tr h="456788">
                <a:tc>
                  <a:txBody>
                    <a:bodyPr/>
                    <a:lstStyle/>
                    <a:p>
                      <a:pPr algn="just"/>
                      <a:r>
                        <a:rPr lang="es-MX" sz="1000" b="0" dirty="0">
                          <a:solidFill>
                            <a:srgbClr val="3D2E32"/>
                          </a:solidFill>
                          <a:latin typeface="Montserrat Light" pitchFamily="50" charset="0"/>
                        </a:rPr>
                        <a:t>Unidad de Medida </a:t>
                      </a:r>
                    </a:p>
                    <a:p>
                      <a:pPr algn="l"/>
                      <a:r>
                        <a:rPr lang="es-MX" sz="1000" b="0" dirty="0">
                          <a:solidFill>
                            <a:srgbClr val="3D2E32"/>
                          </a:solidFill>
                          <a:latin typeface="Montserrat Light" pitchFamily="50" charset="0"/>
                        </a:rPr>
                        <a:t>              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08"/>
                  </a:ext>
                </a:extLst>
              </a:tr>
              <a:tr h="277336">
                <a:tc gridSpan="2">
                  <a:txBody>
                    <a:bodyPr/>
                    <a:lstStyle/>
                    <a:p>
                      <a:pPr algn="ctr"/>
                      <a:r>
                        <a:rPr lang="es-MX" sz="1000" b="1" i="0" dirty="0">
                          <a:solidFill>
                            <a:srgbClr val="3D2E32"/>
                          </a:solidFill>
                          <a:effectLst>
                            <a:outerShdw blurRad="38100" dist="38100" dir="2700000" algn="tl">
                              <a:srgbClr val="000000">
                                <a:alpha val="43137"/>
                              </a:srgbClr>
                            </a:outerShdw>
                          </a:effectLst>
                          <a:latin typeface="Montserrat Light" pitchFamily="50" charset="0"/>
                        </a:rPr>
                        <a:t>Valor del año</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09"/>
                  </a:ext>
                </a:extLst>
              </a:tr>
              <a:tr h="277336">
                <a:tc>
                  <a:txBody>
                    <a:bodyPr/>
                    <a:lstStyle/>
                    <a:p>
                      <a:pPr algn="l"/>
                      <a:r>
                        <a:rPr lang="es-MX" sz="1000" b="0" dirty="0">
                          <a:solidFill>
                            <a:srgbClr val="3D2E32"/>
                          </a:solidFill>
                          <a:latin typeface="Montserrat Light" pitchFamily="50" charset="0"/>
                        </a:rPr>
                        <a:t>Población</a:t>
                      </a:r>
                      <a:r>
                        <a:rPr lang="es-MX" sz="1000" b="0" baseline="0" dirty="0">
                          <a:solidFill>
                            <a:srgbClr val="3D2E32"/>
                          </a:solidFill>
                          <a:latin typeface="Montserrat Light" pitchFamily="50" charset="0"/>
                        </a:rPr>
                        <a:t> Potencial (</a:t>
                      </a:r>
                      <a:r>
                        <a:rPr lang="es-MX" sz="1000" b="0" i="1" baseline="0" dirty="0">
                          <a:solidFill>
                            <a:srgbClr val="3D2E32"/>
                          </a:solidFill>
                          <a:latin typeface="Montserrat Light" pitchFamily="50" charset="0"/>
                        </a:rPr>
                        <a:t>PP</a:t>
                      </a:r>
                      <a:r>
                        <a:rPr lang="es-MX" sz="1000" b="0" baseline="0" dirty="0">
                          <a:solidFill>
                            <a:srgbClr val="3D2E32"/>
                          </a:solidFill>
                          <a:latin typeface="Montserrat Light" pitchFamily="50" charset="0"/>
                        </a:rPr>
                        <a:t>)  5,543</a:t>
                      </a:r>
                      <a:endParaRPr lang="es-MX" sz="10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10"/>
                  </a:ext>
                </a:extLst>
              </a:tr>
              <a:tr h="277336">
                <a:tc>
                  <a:txBody>
                    <a:bodyPr/>
                    <a:lstStyle/>
                    <a:p>
                      <a:pPr algn="l"/>
                      <a:r>
                        <a:rPr lang="es-MX" sz="1000" b="0" dirty="0">
                          <a:solidFill>
                            <a:srgbClr val="3D2E32"/>
                          </a:solidFill>
                          <a:latin typeface="Montserrat Light" pitchFamily="50" charset="0"/>
                        </a:rPr>
                        <a:t>Población Objetivo (</a:t>
                      </a:r>
                      <a:r>
                        <a:rPr lang="es-MX" sz="1000" b="0" i="1" dirty="0">
                          <a:solidFill>
                            <a:srgbClr val="3D2E32"/>
                          </a:solidFill>
                          <a:latin typeface="Montserrat Light" pitchFamily="50" charset="0"/>
                        </a:rPr>
                        <a:t>PO</a:t>
                      </a:r>
                      <a:r>
                        <a:rPr lang="es-MX" sz="1000" b="0" dirty="0">
                          <a:solidFill>
                            <a:srgbClr val="3D2E32"/>
                          </a:solidFill>
                          <a:latin typeface="Montserrat Light" pitchFamily="50" charset="0"/>
                        </a:rPr>
                        <a:t>)    300</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11"/>
                  </a:ext>
                </a:extLst>
              </a:tr>
              <a:tr h="277336">
                <a:tc>
                  <a:txBody>
                    <a:bodyPr/>
                    <a:lstStyle/>
                    <a:p>
                      <a:pPr algn="l"/>
                      <a:r>
                        <a:rPr lang="es-MX" sz="1000" b="0" dirty="0">
                          <a:solidFill>
                            <a:srgbClr val="3D2E32"/>
                          </a:solidFill>
                          <a:latin typeface="Montserrat Light" pitchFamily="50" charset="0"/>
                        </a:rPr>
                        <a:t>Población Atendida (</a:t>
                      </a:r>
                      <a:r>
                        <a:rPr lang="es-MX" sz="1000" b="0" i="1" dirty="0">
                          <a:solidFill>
                            <a:srgbClr val="3D2E32"/>
                          </a:solidFill>
                          <a:latin typeface="Montserrat Light" pitchFamily="50" charset="0"/>
                        </a:rPr>
                        <a:t>PA</a:t>
                      </a:r>
                      <a:r>
                        <a:rPr lang="es-MX" sz="1000" b="0" dirty="0">
                          <a:solidFill>
                            <a:srgbClr val="3D2E32"/>
                          </a:solidFill>
                          <a:latin typeface="Montserrat Light" pitchFamily="50" charset="0"/>
                        </a:rPr>
                        <a:t>)    </a:t>
                      </a:r>
                      <a:r>
                        <a:rPr lang="es-MX" sz="1000" b="0" dirty="0" smtClean="0">
                          <a:solidFill>
                            <a:srgbClr val="3D2E32"/>
                          </a:solidFill>
                          <a:latin typeface="Montserrat Light" pitchFamily="50" charset="0"/>
                        </a:rPr>
                        <a:t>391</a:t>
                      </a:r>
                      <a:endParaRPr lang="es-MX" sz="10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12"/>
                  </a:ext>
                </a:extLst>
              </a:tr>
              <a:tr h="456788">
                <a:tc>
                  <a:txBody>
                    <a:bodyPr/>
                    <a:lstStyle/>
                    <a:p>
                      <a:pPr algn="l"/>
                      <a:r>
                        <a:rPr lang="es-MX" sz="1000" b="0" dirty="0">
                          <a:solidFill>
                            <a:srgbClr val="3D2E32"/>
                          </a:solidFill>
                          <a:latin typeface="Montserrat Light" pitchFamily="50" charset="0"/>
                        </a:rPr>
                        <a:t>Población Atendida /        1.746</a:t>
                      </a:r>
                    </a:p>
                    <a:p>
                      <a:pPr algn="l"/>
                      <a:r>
                        <a:rPr lang="es-MX" sz="1000" b="0" dirty="0">
                          <a:solidFill>
                            <a:srgbClr val="3D2E32"/>
                          </a:solidFill>
                          <a:latin typeface="Montserrat Light" pitchFamily="50" charset="0"/>
                        </a:rPr>
                        <a:t>Población Objetivo</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vMerge="1">
                  <a:txBody>
                    <a:bodyPr/>
                    <a:lstStyle/>
                    <a:p>
                      <a:endParaRPr lang="es-MX"/>
                    </a:p>
                  </a:txBody>
                  <a:tcPr/>
                </a:tc>
                <a:tc hMerge="1" vMerge="1">
                  <a:txBody>
                    <a:bodyPr/>
                    <a:lstStyle/>
                    <a:p>
                      <a:endParaRPr lang="es-MX"/>
                    </a:p>
                  </a:txBody>
                  <a:tcPr/>
                </a:tc>
                <a:extLst>
                  <a:ext uri="{0D108BD9-81ED-4DB2-BD59-A6C34878D82A}">
                    <a16:rowId xmlns="" xmlns:a16="http://schemas.microsoft.com/office/drawing/2014/main" val="10013"/>
                  </a:ext>
                </a:extLst>
              </a:tr>
            </a:tbl>
          </a:graphicData>
        </a:graphic>
      </p:graphicFrame>
      <p:sp>
        <p:nvSpPr>
          <p:cNvPr id="4" name="3 Pentágono"/>
          <p:cNvSpPr/>
          <p:nvPr/>
        </p:nvSpPr>
        <p:spPr>
          <a:xfrm rot="5400000">
            <a:off x="-2088612" y="3843228"/>
            <a:ext cx="482421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698336"/>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412816"/>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rgbClr val="3D2E32"/>
                </a:solidFill>
                <a:effectLst>
                  <a:outerShdw blurRad="38100" dist="38100" dir="2700000" algn="tl">
                    <a:srgbClr val="000000">
                      <a:alpha val="43137"/>
                    </a:srgbClr>
                  </a:outerShdw>
                </a:effectLst>
              </a:rPr>
              <a:t>Análisis de la Cobertura</a:t>
            </a:r>
          </a:p>
        </p:txBody>
      </p:sp>
      <p:sp>
        <p:nvSpPr>
          <p:cNvPr id="12" name="CuadroTexto 11">
            <a:extLst>
              <a:ext uri="{FF2B5EF4-FFF2-40B4-BE49-F238E27FC236}">
                <a16:creationId xmlns="" xmlns:a16="http://schemas.microsoft.com/office/drawing/2014/main" id="{DB9B86D3-2058-4D73-B090-D00CE56F6B9F}"/>
              </a:ext>
            </a:extLst>
          </p:cNvPr>
          <p:cNvSpPr txBox="1"/>
          <p:nvPr/>
        </p:nvSpPr>
        <p:spPr>
          <a:xfrm>
            <a:off x="6883368" y="3298806"/>
            <a:ext cx="1944216" cy="2708434"/>
          </a:xfrm>
          <a:prstGeom prst="rect">
            <a:avLst/>
          </a:prstGeom>
          <a:noFill/>
        </p:spPr>
        <p:txBody>
          <a:bodyPr wrap="square" rtlCol="0">
            <a:spAutoFit/>
          </a:bodyPr>
          <a:lstStyle/>
          <a:p>
            <a:pPr algn="just"/>
            <a:r>
              <a:rPr lang="es-MX" sz="1000" dirty="0">
                <a:latin typeface="Montserrat Light" panose="00000400000000000000" pitchFamily="50" charset="0"/>
              </a:rPr>
              <a:t>En el ejercicio fiscal 2020, el ISIFE a través de actividades administrativas, así como el adecuado uso de los recursos que se le proporcionan para llevar a cabo proyectos de construcción, rehabilitación y equipamiento, logró atender a </a:t>
            </a:r>
            <a:r>
              <a:rPr lang="es-MX" sz="1000" b="1" dirty="0" smtClean="0">
                <a:latin typeface="Montserrat Light" panose="00000400000000000000" pitchFamily="50" charset="0"/>
              </a:rPr>
              <a:t>391</a:t>
            </a:r>
            <a:r>
              <a:rPr lang="es-MX" sz="1000" dirty="0" smtClean="0">
                <a:latin typeface="Montserrat Light" panose="00000400000000000000" pitchFamily="50" charset="0"/>
              </a:rPr>
              <a:t> </a:t>
            </a:r>
            <a:r>
              <a:rPr lang="es-MX" sz="1000" dirty="0">
                <a:latin typeface="Montserrat Light" panose="00000400000000000000" pitchFamily="50" charset="0"/>
              </a:rPr>
              <a:t>planteles de nivel educativo básico, logrando que más planteles puedan brindar educación de calidad a un total de </a:t>
            </a:r>
            <a:r>
              <a:rPr lang="es-MX" sz="1000" b="1" dirty="0">
                <a:latin typeface="Montserrat Light" panose="00000400000000000000" pitchFamily="50" charset="0"/>
              </a:rPr>
              <a:t>295,352</a:t>
            </a:r>
            <a:r>
              <a:rPr lang="es-MX" sz="1000" dirty="0">
                <a:latin typeface="Montserrat Light" panose="00000400000000000000" pitchFamily="50" charset="0"/>
              </a:rPr>
              <a:t> niños y niñas de los </a:t>
            </a:r>
            <a:r>
              <a:rPr lang="es-MX" sz="1000" b="1" dirty="0">
                <a:latin typeface="Montserrat Light" panose="00000400000000000000" pitchFamily="50" charset="0"/>
              </a:rPr>
              <a:t>18</a:t>
            </a:r>
            <a:r>
              <a:rPr lang="es-MX" sz="1000" dirty="0">
                <a:latin typeface="Montserrat Light" panose="00000400000000000000" pitchFamily="50" charset="0"/>
              </a:rPr>
              <a:t> municipios del Estado de Sinaloa.</a:t>
            </a:r>
          </a:p>
        </p:txBody>
      </p:sp>
      <p:graphicFrame>
        <p:nvGraphicFramePr>
          <p:cNvPr id="10" name="Gráfico 9"/>
          <p:cNvGraphicFramePr/>
          <p:nvPr>
            <p:extLst>
              <p:ext uri="{D42A27DB-BD31-4B8C-83A1-F6EECF244321}">
                <p14:modId xmlns:p14="http://schemas.microsoft.com/office/powerpoint/2010/main" val="2524102418"/>
              </p:ext>
            </p:extLst>
          </p:nvPr>
        </p:nvGraphicFramePr>
        <p:xfrm>
          <a:off x="3697008" y="3266964"/>
          <a:ext cx="2952328" cy="3355996"/>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sz="quarter" idx="4"/>
          </p:nvPr>
        </p:nvSpPr>
        <p:spPr/>
        <p:txBody>
          <a:bodyPr/>
          <a:lstStyle/>
          <a:p>
            <a:fld id="{34762513-7D76-44F4-A4EB-02F5BA9AE113}" type="slidenum">
              <a:rPr lang="es-MX" smtClean="0"/>
              <a:t>3</a:t>
            </a:fld>
            <a:endParaRPr lang="es-MX" dirty="0"/>
          </a:p>
        </p:txBody>
      </p:sp>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79271842"/>
              </p:ext>
            </p:extLst>
          </p:nvPr>
        </p:nvGraphicFramePr>
        <p:xfrm>
          <a:off x="755575" y="1829225"/>
          <a:ext cx="8208914" cy="4638961"/>
        </p:xfrm>
        <a:graphic>
          <a:graphicData uri="http://schemas.openxmlformats.org/drawingml/2006/table">
            <a:tbl>
              <a:tblPr firstRow="1" bandRow="1">
                <a:effectLst/>
                <a:tableStyleId>{5C22544A-7EE6-4342-B048-85BDC9FD1C3A}</a:tableStyleId>
              </a:tblPr>
              <a:tblGrid>
                <a:gridCol w="4104457">
                  <a:extLst>
                    <a:ext uri="{9D8B030D-6E8A-4147-A177-3AD203B41FA5}">
                      <a16:colId xmlns="" xmlns:a16="http://schemas.microsoft.com/office/drawing/2014/main" val="20000"/>
                    </a:ext>
                  </a:extLst>
                </a:gridCol>
                <a:gridCol w="4104457">
                  <a:extLst>
                    <a:ext uri="{9D8B030D-6E8A-4147-A177-3AD203B41FA5}">
                      <a16:colId xmlns="" xmlns:a16="http://schemas.microsoft.com/office/drawing/2014/main" val="3171564118"/>
                    </a:ext>
                  </a:extLst>
                </a:gridCol>
              </a:tblGrid>
              <a:tr h="1743791">
                <a:tc gridSpan="2">
                  <a:txBody>
                    <a:bodyPr/>
                    <a:lstStyle/>
                    <a:p>
                      <a:pPr algn="just"/>
                      <a:r>
                        <a:rPr lang="es-MX" sz="1000" b="0" baseline="0" dirty="0">
                          <a:solidFill>
                            <a:schemeClr val="tx1"/>
                          </a:solidFill>
                          <a:latin typeface="Montserrat Light" pitchFamily="50" charset="0"/>
                        </a:rPr>
                        <a:t>El fondo contribuye directamente al indicador sectorial del eje general </a:t>
                      </a:r>
                      <a:r>
                        <a:rPr lang="es-MX" sz="1000" b="1" baseline="0" dirty="0">
                          <a:solidFill>
                            <a:schemeClr val="tx1"/>
                          </a:solidFill>
                          <a:latin typeface="Montserrat Light" pitchFamily="50" charset="0"/>
                        </a:rPr>
                        <a:t>“Bienestar”</a:t>
                      </a:r>
                      <a:r>
                        <a:rPr lang="es-MX" sz="1000" b="0" baseline="0" dirty="0">
                          <a:solidFill>
                            <a:schemeClr val="tx1"/>
                          </a:solidFill>
                          <a:latin typeface="Montserrat Light" pitchFamily="50" charset="0"/>
                        </a:rPr>
                        <a:t>, con el cual se atiende la finalidad de mejorar la infraestructura y equipamiento de los planteles educativos ya sea nivel básico, medio superior y superior modalidad universitaria del Sistema Educativo Nacional, generando con ello condiciones adecuadas, de accesibilidad e incluyentes para el desarrollo integral de las actividades académicas y escolares.</a:t>
                      </a:r>
                    </a:p>
                    <a:p>
                      <a:pPr algn="just"/>
                      <a:endParaRPr lang="es-MX" sz="1000" b="0" baseline="0" dirty="0">
                        <a:solidFill>
                          <a:schemeClr val="bg1"/>
                        </a:solidFill>
                        <a:latin typeface="Montserrat Light" pitchFamily="50" charset="0"/>
                      </a:endParaRPr>
                    </a:p>
                    <a:p>
                      <a:pPr algn="just"/>
                      <a:r>
                        <a:rPr lang="es-MX" sz="1000" b="0" baseline="0" dirty="0">
                          <a:solidFill>
                            <a:schemeClr val="tx1"/>
                          </a:solidFill>
                          <a:latin typeface="Montserrat Light" pitchFamily="50" charset="0"/>
                        </a:rPr>
                        <a:t>Durante el año 2020 se logró avanzar en la atención de las necesidades de construcción, rehabilitación y/o mantenimiento de los planteles educativos de nivel educativo básico, obteniendo con ello un porcentaje de </a:t>
                      </a:r>
                      <a:r>
                        <a:rPr lang="es-MX" sz="1000" b="1" baseline="0" dirty="0">
                          <a:solidFill>
                            <a:schemeClr val="tx1"/>
                          </a:solidFill>
                          <a:latin typeface="Montserrat Light" pitchFamily="50" charset="0"/>
                        </a:rPr>
                        <a:t>48.88%</a:t>
                      </a:r>
                      <a:r>
                        <a:rPr lang="es-MX" sz="1000" b="0" baseline="0" dirty="0">
                          <a:solidFill>
                            <a:schemeClr val="tx1"/>
                          </a:solidFill>
                          <a:latin typeface="Montserrat Light" pitchFamily="50" charset="0"/>
                        </a:rPr>
                        <a:t>, teniendo un registro de </a:t>
                      </a:r>
                      <a:r>
                        <a:rPr lang="es-MX" sz="1000" b="1" baseline="0" dirty="0">
                          <a:solidFill>
                            <a:schemeClr val="tx1"/>
                          </a:solidFill>
                          <a:latin typeface="Montserrat Light" pitchFamily="50" charset="0"/>
                        </a:rPr>
                        <a:t>22.95%</a:t>
                      </a:r>
                      <a:r>
                        <a:rPr lang="es-MX" sz="1000" b="0" baseline="0" dirty="0">
                          <a:solidFill>
                            <a:schemeClr val="tx1"/>
                          </a:solidFill>
                          <a:latin typeface="Montserrat Light" pitchFamily="50" charset="0"/>
                        </a:rPr>
                        <a:t> más de avance en comparación con lo registrado en el año 2019 que fue de </a:t>
                      </a:r>
                      <a:r>
                        <a:rPr lang="es-MX" sz="1000" b="1" baseline="0" dirty="0">
                          <a:solidFill>
                            <a:schemeClr val="tx1"/>
                          </a:solidFill>
                          <a:latin typeface="Montserrat Light" pitchFamily="50" charset="0"/>
                        </a:rPr>
                        <a:t>25.93%</a:t>
                      </a:r>
                      <a:r>
                        <a:rPr lang="es-MX" sz="1000" b="0" baseline="0" dirty="0">
                          <a:solidFill>
                            <a:schemeClr val="tx1"/>
                          </a:solidFill>
                          <a:latin typeface="Montserrat Light" pitchFamily="50" charset="0"/>
                        </a:rPr>
                        <a:t>, tomando en cuenta que existe una diferencia de planteles registrados en el padrón durante el ejercicio fiscal 2019 y 2020.</a:t>
                      </a:r>
                      <a:endParaRPr lang="es-MX" sz="1000" b="1"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 xmlns:a16="http://schemas.microsoft.com/office/drawing/2014/main" val="10000"/>
                  </a:ext>
                </a:extLst>
              </a:tr>
              <a:tr h="239583">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 xmlns:a16="http://schemas.microsoft.com/office/drawing/2014/main" val="10001"/>
                  </a:ext>
                </a:extLst>
              </a:tr>
              <a:tr h="2651330">
                <a:tc gridSpan="2">
                  <a:txBody>
                    <a:bodyPr/>
                    <a:lstStyle/>
                    <a:p>
                      <a:pPr algn="ctr"/>
                      <a:endParaRPr lang="es-MX" sz="10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 xmlns:a16="http://schemas.microsoft.com/office/drawing/2014/main" val="10002"/>
                  </a:ext>
                </a:extLst>
              </a:tr>
            </a:tbl>
          </a:graphicData>
        </a:graphic>
      </p:graphicFrame>
      <p:sp>
        <p:nvSpPr>
          <p:cNvPr id="4" name="3 Pentágono"/>
          <p:cNvSpPr/>
          <p:nvPr/>
        </p:nvSpPr>
        <p:spPr>
          <a:xfrm rot="5400000">
            <a:off x="-2065320" y="3788140"/>
            <a:ext cx="477763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16599" y="3414570"/>
            <a:ext cx="6801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rgbClr val="3D2E32"/>
                </a:solidFill>
                <a:effectLst>
                  <a:outerShdw blurRad="38100" dist="38100" dir="2700000" algn="tl">
                    <a:srgbClr val="000000">
                      <a:alpha val="43137"/>
                    </a:srgbClr>
                  </a:outerShdw>
                </a:effectLst>
              </a:rPr>
              <a:t>Análisis del Sector</a:t>
            </a:r>
          </a:p>
        </p:txBody>
      </p:sp>
      <p:graphicFrame>
        <p:nvGraphicFramePr>
          <p:cNvPr id="7" name="Tabla 8">
            <a:extLst>
              <a:ext uri="{FF2B5EF4-FFF2-40B4-BE49-F238E27FC236}">
                <a16:creationId xmlns="" xmlns:a16="http://schemas.microsoft.com/office/drawing/2014/main" id="{C3EA5117-0041-4855-BAE3-DD9A32BD8B12}"/>
              </a:ext>
            </a:extLst>
          </p:cNvPr>
          <p:cNvGraphicFramePr>
            <a:graphicFrameLocks noGrp="1"/>
          </p:cNvGraphicFramePr>
          <p:nvPr>
            <p:extLst>
              <p:ext uri="{D42A27DB-BD31-4B8C-83A1-F6EECF244321}">
                <p14:modId xmlns:p14="http://schemas.microsoft.com/office/powerpoint/2010/main" val="2201069586"/>
              </p:ext>
            </p:extLst>
          </p:nvPr>
        </p:nvGraphicFramePr>
        <p:xfrm>
          <a:off x="5106181" y="3861048"/>
          <a:ext cx="3858308" cy="2636306"/>
        </p:xfrm>
        <a:graphic>
          <a:graphicData uri="http://schemas.openxmlformats.org/drawingml/2006/table">
            <a:tbl>
              <a:tblPr firstRow="1" bandRow="1">
                <a:tableStyleId>{5C22544A-7EE6-4342-B048-85BDC9FD1C3A}</a:tableStyleId>
              </a:tblPr>
              <a:tblGrid>
                <a:gridCol w="1929154">
                  <a:extLst>
                    <a:ext uri="{9D8B030D-6E8A-4147-A177-3AD203B41FA5}">
                      <a16:colId xmlns="" xmlns:a16="http://schemas.microsoft.com/office/drawing/2014/main" val="1214516305"/>
                    </a:ext>
                  </a:extLst>
                </a:gridCol>
                <a:gridCol w="1929154">
                  <a:extLst>
                    <a:ext uri="{9D8B030D-6E8A-4147-A177-3AD203B41FA5}">
                      <a16:colId xmlns="" xmlns:a16="http://schemas.microsoft.com/office/drawing/2014/main" val="226074499"/>
                    </a:ext>
                  </a:extLst>
                </a:gridCol>
              </a:tblGrid>
              <a:tr h="487682">
                <a:tc gridSpan="2">
                  <a:txBody>
                    <a:bodyPr/>
                    <a:lstStyle/>
                    <a:p>
                      <a:pPr algn="ctr"/>
                      <a:r>
                        <a:rPr lang="es-MX" sz="1000" dirty="0">
                          <a:latin typeface="Montserrat Light" panose="00000400000000000000" pitchFamily="50" charset="0"/>
                        </a:rPr>
                        <a:t>Presupuesto Autorizado 2020  </a:t>
                      </a:r>
                    </a:p>
                    <a:p>
                      <a:pPr algn="ctr"/>
                      <a:r>
                        <a:rPr lang="es-MX" sz="1000" dirty="0">
                          <a:latin typeface="Montserrat Light" panose="00000400000000000000" pitchFamily="50" charset="0"/>
                        </a:rPr>
                        <a:t>Infraestructura Educativa</a:t>
                      </a:r>
                      <a:r>
                        <a:rPr lang="es-MX" sz="1000" baseline="0" dirty="0">
                          <a:latin typeface="Montserrat Light" panose="00000400000000000000" pitchFamily="50" charset="0"/>
                        </a:rPr>
                        <a:t> Básica </a:t>
                      </a:r>
                    </a:p>
                  </a:txBody>
                  <a:tcPr anchor="ctr">
                    <a:solidFill>
                      <a:srgbClr val="861D31"/>
                    </a:solidFill>
                  </a:tcPr>
                </a:tc>
                <a:tc hMerge="1">
                  <a:txBody>
                    <a:bodyPr/>
                    <a:lstStyle/>
                    <a:p>
                      <a:endParaRPr lang="es-MX" dirty="0"/>
                    </a:p>
                  </a:txBody>
                  <a:tcPr/>
                </a:tc>
                <a:extLst>
                  <a:ext uri="{0D108BD9-81ED-4DB2-BD59-A6C34878D82A}">
                    <a16:rowId xmlns="" xmlns:a16="http://schemas.microsoft.com/office/drawing/2014/main" val="4266906254"/>
                  </a:ext>
                </a:extLst>
              </a:tr>
              <a:tr h="216024">
                <a:tc>
                  <a:txBody>
                    <a:bodyPr/>
                    <a:lstStyle/>
                    <a:p>
                      <a:pPr algn="l"/>
                      <a:r>
                        <a:rPr lang="es-MX" sz="1000" dirty="0">
                          <a:latin typeface="Montserrat Light" panose="00000400000000000000" pitchFamily="50" charset="0"/>
                        </a:rPr>
                        <a:t>Obra civil</a:t>
                      </a:r>
                    </a:p>
                  </a:txBody>
                  <a:tcPr anchor="ctr">
                    <a:solidFill>
                      <a:schemeClr val="bg1">
                        <a:lumMod val="85000"/>
                      </a:schemeClr>
                    </a:solidFill>
                  </a:tcPr>
                </a:tc>
                <a:tc>
                  <a:txBody>
                    <a:bodyPr/>
                    <a:lstStyle/>
                    <a:p>
                      <a:pPr algn="r"/>
                      <a:r>
                        <a:rPr lang="es-MX" sz="1000" dirty="0">
                          <a:latin typeface="Montserrat Light" panose="00000400000000000000" pitchFamily="50" charset="0"/>
                        </a:rPr>
                        <a:t>$64,553,048.53</a:t>
                      </a:r>
                    </a:p>
                  </a:txBody>
                  <a:tcPr anchor="ctr">
                    <a:solidFill>
                      <a:schemeClr val="bg1">
                        <a:lumMod val="85000"/>
                      </a:schemeClr>
                    </a:solidFill>
                  </a:tcPr>
                </a:tc>
                <a:extLst>
                  <a:ext uri="{0D108BD9-81ED-4DB2-BD59-A6C34878D82A}">
                    <a16:rowId xmlns="" xmlns:a16="http://schemas.microsoft.com/office/drawing/2014/main" val="245390432"/>
                  </a:ext>
                </a:extLst>
              </a:tr>
              <a:tr h="188208">
                <a:tc>
                  <a:txBody>
                    <a:bodyPr/>
                    <a:lstStyle/>
                    <a:p>
                      <a:pPr algn="l"/>
                      <a:r>
                        <a:rPr lang="es-MX" sz="1000" dirty="0">
                          <a:latin typeface="Montserrat Light" panose="00000400000000000000" pitchFamily="50" charset="0"/>
                        </a:rPr>
                        <a:t>Rehabilitación</a:t>
                      </a:r>
                    </a:p>
                  </a:txBody>
                  <a:tcPr anchor="ctr">
                    <a:solidFill>
                      <a:schemeClr val="bg1">
                        <a:lumMod val="85000"/>
                      </a:schemeClr>
                    </a:solidFill>
                  </a:tcPr>
                </a:tc>
                <a:tc>
                  <a:txBody>
                    <a:bodyPr/>
                    <a:lstStyle/>
                    <a:p>
                      <a:pPr algn="r"/>
                      <a:r>
                        <a:rPr lang="es-MX" sz="1000" dirty="0">
                          <a:latin typeface="Montserrat Light" panose="00000400000000000000" pitchFamily="50" charset="0"/>
                        </a:rPr>
                        <a:t>$42,796,321.68</a:t>
                      </a:r>
                    </a:p>
                  </a:txBody>
                  <a:tcPr anchor="ctr">
                    <a:solidFill>
                      <a:schemeClr val="bg1">
                        <a:lumMod val="85000"/>
                      </a:schemeClr>
                    </a:solidFill>
                  </a:tcPr>
                </a:tc>
                <a:extLst>
                  <a:ext uri="{0D108BD9-81ED-4DB2-BD59-A6C34878D82A}">
                    <a16:rowId xmlns="" xmlns:a16="http://schemas.microsoft.com/office/drawing/2014/main" val="2788679085"/>
                  </a:ext>
                </a:extLst>
              </a:tr>
              <a:tr h="232400">
                <a:tc>
                  <a:txBody>
                    <a:bodyPr/>
                    <a:lstStyle/>
                    <a:p>
                      <a:pPr algn="l"/>
                      <a:r>
                        <a:rPr lang="es-MX" sz="1000" dirty="0">
                          <a:latin typeface="Montserrat Light" panose="00000400000000000000" pitchFamily="50" charset="0"/>
                        </a:rPr>
                        <a:t>Subestación</a:t>
                      </a:r>
                    </a:p>
                  </a:txBody>
                  <a:tcPr anchor="ctr">
                    <a:solidFill>
                      <a:schemeClr val="bg1">
                        <a:lumMod val="85000"/>
                      </a:schemeClr>
                    </a:solidFill>
                  </a:tcPr>
                </a:tc>
                <a:tc>
                  <a:txBody>
                    <a:bodyPr/>
                    <a:lstStyle/>
                    <a:p>
                      <a:pPr algn="r"/>
                      <a:r>
                        <a:rPr lang="es-MX" sz="1000" dirty="0">
                          <a:latin typeface="Montserrat Light" panose="00000400000000000000" pitchFamily="50" charset="0"/>
                        </a:rPr>
                        <a:t>$952,867.98</a:t>
                      </a:r>
                    </a:p>
                  </a:txBody>
                  <a:tcPr anchor="ctr">
                    <a:solidFill>
                      <a:schemeClr val="bg1">
                        <a:lumMod val="85000"/>
                      </a:schemeClr>
                    </a:solidFill>
                  </a:tcPr>
                </a:tc>
                <a:extLst>
                  <a:ext uri="{0D108BD9-81ED-4DB2-BD59-A6C34878D82A}">
                    <a16:rowId xmlns="" xmlns:a16="http://schemas.microsoft.com/office/drawing/2014/main" val="1606743254"/>
                  </a:ext>
                </a:extLst>
              </a:tr>
              <a:tr h="204584">
                <a:tc>
                  <a:txBody>
                    <a:bodyPr/>
                    <a:lstStyle/>
                    <a:p>
                      <a:pPr algn="l"/>
                      <a:r>
                        <a:rPr lang="es-MX" sz="1000" dirty="0">
                          <a:latin typeface="Montserrat Light" panose="00000400000000000000" pitchFamily="50" charset="0"/>
                        </a:rPr>
                        <a:t>Techumbre</a:t>
                      </a:r>
                    </a:p>
                  </a:txBody>
                  <a:tcPr anchor="ctr">
                    <a:solidFill>
                      <a:schemeClr val="bg1">
                        <a:lumMod val="85000"/>
                      </a:schemeClr>
                    </a:solidFill>
                  </a:tcPr>
                </a:tc>
                <a:tc>
                  <a:txBody>
                    <a:bodyPr/>
                    <a:lstStyle/>
                    <a:p>
                      <a:pPr algn="r"/>
                      <a:r>
                        <a:rPr lang="es-MX" sz="1000" dirty="0">
                          <a:latin typeface="Montserrat Light" panose="00000400000000000000" pitchFamily="50" charset="0"/>
                        </a:rPr>
                        <a:t>$5,094,132.83</a:t>
                      </a:r>
                    </a:p>
                  </a:txBody>
                  <a:tcPr anchor="ctr">
                    <a:solidFill>
                      <a:schemeClr val="bg1">
                        <a:lumMod val="85000"/>
                      </a:schemeClr>
                    </a:solidFill>
                  </a:tcPr>
                </a:tc>
                <a:extLst>
                  <a:ext uri="{0D108BD9-81ED-4DB2-BD59-A6C34878D82A}">
                    <a16:rowId xmlns="" xmlns:a16="http://schemas.microsoft.com/office/drawing/2014/main" val="208722626"/>
                  </a:ext>
                </a:extLst>
              </a:tr>
              <a:tr h="176768">
                <a:tc>
                  <a:txBody>
                    <a:bodyPr/>
                    <a:lstStyle/>
                    <a:p>
                      <a:pPr algn="l"/>
                      <a:r>
                        <a:rPr lang="es-MX" sz="1000" dirty="0">
                          <a:latin typeface="Montserrat Light" panose="00000400000000000000" pitchFamily="50" charset="0"/>
                        </a:rPr>
                        <a:t>Mobiliario</a:t>
                      </a:r>
                    </a:p>
                  </a:txBody>
                  <a:tcPr anchor="ctr">
                    <a:solidFill>
                      <a:schemeClr val="bg1">
                        <a:lumMod val="85000"/>
                      </a:schemeClr>
                    </a:solidFill>
                  </a:tcPr>
                </a:tc>
                <a:tc>
                  <a:txBody>
                    <a:bodyPr/>
                    <a:lstStyle/>
                    <a:p>
                      <a:pPr algn="r"/>
                      <a:r>
                        <a:rPr lang="es-MX" sz="1000" dirty="0">
                          <a:latin typeface="Montserrat Light" panose="00000400000000000000" pitchFamily="50" charset="0"/>
                        </a:rPr>
                        <a:t>$2,809,226.11</a:t>
                      </a:r>
                    </a:p>
                  </a:txBody>
                  <a:tcPr anchor="ctr">
                    <a:solidFill>
                      <a:schemeClr val="bg1">
                        <a:lumMod val="85000"/>
                      </a:schemeClr>
                    </a:solidFill>
                  </a:tcPr>
                </a:tc>
                <a:extLst>
                  <a:ext uri="{0D108BD9-81ED-4DB2-BD59-A6C34878D82A}">
                    <a16:rowId xmlns="" xmlns:a16="http://schemas.microsoft.com/office/drawing/2014/main" val="2015701472"/>
                  </a:ext>
                </a:extLst>
              </a:tr>
              <a:tr h="364976">
                <a:tc>
                  <a:txBody>
                    <a:bodyPr/>
                    <a:lstStyle/>
                    <a:p>
                      <a:pPr algn="l"/>
                      <a:r>
                        <a:rPr lang="es-MX" sz="1000" dirty="0">
                          <a:latin typeface="Montserrat Light" panose="00000400000000000000" pitchFamily="50" charset="0"/>
                        </a:rPr>
                        <a:t>Equipo educacional y Recreativo</a:t>
                      </a:r>
                    </a:p>
                  </a:txBody>
                  <a:tcPr anchor="ctr">
                    <a:solidFill>
                      <a:schemeClr val="bg1">
                        <a:lumMod val="85000"/>
                      </a:schemeClr>
                    </a:solidFill>
                  </a:tcPr>
                </a:tc>
                <a:tc>
                  <a:txBody>
                    <a:bodyPr/>
                    <a:lstStyle/>
                    <a:p>
                      <a:pPr algn="r"/>
                      <a:r>
                        <a:rPr lang="es-MX" sz="1000" dirty="0">
                          <a:latin typeface="Montserrat Light" panose="00000400000000000000" pitchFamily="50" charset="0"/>
                        </a:rPr>
                        <a:t>$229,178.87</a:t>
                      </a:r>
                    </a:p>
                  </a:txBody>
                  <a:tcPr anchor="ctr">
                    <a:solidFill>
                      <a:schemeClr val="bg1">
                        <a:lumMod val="85000"/>
                      </a:schemeClr>
                    </a:solidFill>
                  </a:tcPr>
                </a:tc>
                <a:extLst>
                  <a:ext uri="{0D108BD9-81ED-4DB2-BD59-A6C34878D82A}">
                    <a16:rowId xmlns="" xmlns:a16="http://schemas.microsoft.com/office/drawing/2014/main" val="3278157762"/>
                  </a:ext>
                </a:extLst>
              </a:tr>
              <a:tr h="266592">
                <a:tc>
                  <a:txBody>
                    <a:bodyPr/>
                    <a:lstStyle/>
                    <a:p>
                      <a:pPr algn="l"/>
                      <a:r>
                        <a:rPr lang="es-MX" sz="1000" dirty="0">
                          <a:latin typeface="Montserrat Light" panose="00000400000000000000" pitchFamily="50" charset="0"/>
                        </a:rPr>
                        <a:t>Estudios</a:t>
                      </a:r>
                      <a:r>
                        <a:rPr lang="es-MX" sz="1000" baseline="0" dirty="0">
                          <a:latin typeface="Montserrat Light" panose="00000400000000000000" pitchFamily="50" charset="0"/>
                        </a:rPr>
                        <a:t> y Proyectos</a:t>
                      </a:r>
                      <a:endParaRPr lang="es-MX" sz="1000" dirty="0">
                        <a:latin typeface="Montserrat Light" panose="00000400000000000000" pitchFamily="50" charset="0"/>
                      </a:endParaRPr>
                    </a:p>
                  </a:txBody>
                  <a:tcPr anchor="ctr">
                    <a:solidFill>
                      <a:schemeClr val="bg1">
                        <a:lumMod val="85000"/>
                      </a:schemeClr>
                    </a:solidFill>
                  </a:tcPr>
                </a:tc>
                <a:tc>
                  <a:txBody>
                    <a:bodyPr/>
                    <a:lstStyle/>
                    <a:p>
                      <a:pPr algn="r"/>
                      <a:r>
                        <a:rPr lang="es-MX" sz="1000" dirty="0">
                          <a:latin typeface="Montserrat Light" panose="00000400000000000000" pitchFamily="50" charset="0"/>
                        </a:rPr>
                        <a:t>$127,600.00</a:t>
                      </a:r>
                    </a:p>
                  </a:txBody>
                  <a:tcPr anchor="ctr">
                    <a:solidFill>
                      <a:schemeClr val="bg1">
                        <a:lumMod val="85000"/>
                      </a:schemeClr>
                    </a:solidFill>
                  </a:tcPr>
                </a:tc>
                <a:extLst>
                  <a:ext uri="{0D108BD9-81ED-4DB2-BD59-A6C34878D82A}">
                    <a16:rowId xmlns="" xmlns:a16="http://schemas.microsoft.com/office/drawing/2014/main" val="955192099"/>
                  </a:ext>
                </a:extLst>
              </a:tr>
              <a:tr h="266592">
                <a:tc>
                  <a:txBody>
                    <a:bodyPr/>
                    <a:lstStyle/>
                    <a:p>
                      <a:pPr algn="r"/>
                      <a:r>
                        <a:rPr lang="es-MX" sz="1000" b="1" dirty="0">
                          <a:latin typeface="Montserrat Light" panose="00000400000000000000" pitchFamily="50" charset="0"/>
                        </a:rPr>
                        <a:t>Presupuesto ejercido</a:t>
                      </a:r>
                    </a:p>
                  </a:txBody>
                  <a:tcPr anchor="ctr">
                    <a:solidFill>
                      <a:schemeClr val="bg1">
                        <a:lumMod val="85000"/>
                      </a:schemeClr>
                    </a:solidFill>
                  </a:tcPr>
                </a:tc>
                <a:tc>
                  <a:txBody>
                    <a:bodyPr/>
                    <a:lstStyle/>
                    <a:p>
                      <a:pPr algn="ctr"/>
                      <a:r>
                        <a:rPr lang="es-MX" sz="1000" b="1" dirty="0">
                          <a:latin typeface="Montserrat Light" panose="00000400000000000000" pitchFamily="50" charset="0"/>
                        </a:rPr>
                        <a:t>$116,562,286.00</a:t>
                      </a:r>
                    </a:p>
                  </a:txBody>
                  <a:tcPr anchor="ctr">
                    <a:solidFill>
                      <a:schemeClr val="bg1">
                        <a:lumMod val="85000"/>
                      </a:schemeClr>
                    </a:solidFill>
                  </a:tcPr>
                </a:tc>
                <a:extLst>
                  <a:ext uri="{0D108BD9-81ED-4DB2-BD59-A6C34878D82A}">
                    <a16:rowId xmlns="" xmlns:a16="http://schemas.microsoft.com/office/drawing/2014/main" val="3712769259"/>
                  </a:ext>
                </a:extLst>
              </a:tr>
            </a:tbl>
          </a:graphicData>
        </a:graphic>
      </p:graphicFrame>
      <p:graphicFrame>
        <p:nvGraphicFramePr>
          <p:cNvPr id="11" name="Gráfico 10">
            <a:extLst>
              <a:ext uri="{FF2B5EF4-FFF2-40B4-BE49-F238E27FC236}">
                <a16:creationId xmlns="" xmlns:a16="http://schemas.microsoft.com/office/drawing/2014/main" id="{DC4685B8-E3E9-4C9C-87D4-889DBB35C4A8}"/>
              </a:ext>
            </a:extLst>
          </p:cNvPr>
          <p:cNvGraphicFramePr/>
          <p:nvPr>
            <p:extLst>
              <p:ext uri="{D42A27DB-BD31-4B8C-83A1-F6EECF244321}">
                <p14:modId xmlns:p14="http://schemas.microsoft.com/office/powerpoint/2010/main" val="2911508513"/>
              </p:ext>
            </p:extLst>
          </p:nvPr>
        </p:nvGraphicFramePr>
        <p:xfrm>
          <a:off x="1043608" y="3916682"/>
          <a:ext cx="3335923" cy="2659964"/>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sz="quarter" idx="4"/>
          </p:nvPr>
        </p:nvSpPr>
        <p:spPr/>
        <p:txBody>
          <a:bodyPr/>
          <a:lstStyle/>
          <a:p>
            <a:fld id="{34762513-7D76-44F4-A4EB-02F5BA9AE113}" type="slidenum">
              <a:rPr lang="es-MX" smtClean="0"/>
              <a:t>4</a:t>
            </a:fld>
            <a:endParaRPr lang="es-MX" dirty="0"/>
          </a:p>
        </p:txBody>
      </p:sp>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04969857"/>
              </p:ext>
            </p:extLst>
          </p:nvPr>
        </p:nvGraphicFramePr>
        <p:xfrm>
          <a:off x="755576" y="1772816"/>
          <a:ext cx="8208912" cy="2743200"/>
        </p:xfrm>
        <a:graphic>
          <a:graphicData uri="http://schemas.openxmlformats.org/drawingml/2006/table">
            <a:tbl>
              <a:tblPr firstRow="1" bandRow="1">
                <a:effectLst/>
                <a:tableStyleId>{5C22544A-7EE6-4342-B048-85BDC9FD1C3A}</a:tableStyleId>
              </a:tblPr>
              <a:tblGrid>
                <a:gridCol w="8208912">
                  <a:extLst>
                    <a:ext uri="{9D8B030D-6E8A-4147-A177-3AD203B41FA5}">
                      <a16:colId xmlns="" xmlns:a16="http://schemas.microsoft.com/office/drawing/2014/main" val="20000"/>
                    </a:ext>
                  </a:extLst>
                </a:gridCol>
              </a:tblGrid>
              <a:tr h="2304256">
                <a:tc>
                  <a:txBody>
                    <a:bodyPr/>
                    <a:lstStyle/>
                    <a:p>
                      <a:pPr algn="just"/>
                      <a:r>
                        <a:rPr lang="es-MX" sz="1000" b="0" baseline="0" dirty="0">
                          <a:solidFill>
                            <a:schemeClr val="tx1"/>
                          </a:solidFill>
                          <a:latin typeface="Montserrat Light" pitchFamily="50" charset="0"/>
                        </a:rPr>
                        <a:t>En el ejercicio fiscal 2020, se logró avanzar en el porcentaje de escuelas públicas de tipo básico con proyectos integrales de infraestructura física obteniendo un porcentaje del </a:t>
                      </a:r>
                      <a:r>
                        <a:rPr lang="es-MX" sz="1000" b="1" baseline="0" dirty="0">
                          <a:solidFill>
                            <a:schemeClr val="tx1"/>
                          </a:solidFill>
                          <a:latin typeface="Montserrat Light" pitchFamily="50" charset="0"/>
                        </a:rPr>
                        <a:t>44.33%</a:t>
                      </a:r>
                      <a:r>
                        <a:rPr lang="es-MX" sz="1000" b="0" baseline="0" dirty="0">
                          <a:solidFill>
                            <a:schemeClr val="tx1"/>
                          </a:solidFill>
                          <a:latin typeface="Montserrat Light" pitchFamily="50" charset="0"/>
                        </a:rPr>
                        <a:t> de la meta a obtener, que en comparación con lo obtenido en el 2019 que fue del </a:t>
                      </a:r>
                      <a:r>
                        <a:rPr lang="es-MX" sz="1000" b="1" baseline="0" dirty="0">
                          <a:solidFill>
                            <a:schemeClr val="tx1"/>
                          </a:solidFill>
                          <a:latin typeface="Montserrat Light" pitchFamily="50" charset="0"/>
                        </a:rPr>
                        <a:t>100%</a:t>
                      </a:r>
                      <a:r>
                        <a:rPr lang="es-MX" sz="1000" b="0" baseline="0" dirty="0">
                          <a:solidFill>
                            <a:schemeClr val="tx1"/>
                          </a:solidFill>
                          <a:latin typeface="Montserrat Light" pitchFamily="50" charset="0"/>
                        </a:rPr>
                        <a:t>.</a:t>
                      </a:r>
                    </a:p>
                    <a:p>
                      <a:pPr algn="just"/>
                      <a:endParaRPr lang="es-MX" sz="6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cuanto al porcentaje de escuelas de nivel básico con proyectos en proceso de ejecución en la categoría de construcción se concluyo el </a:t>
                      </a:r>
                      <a:r>
                        <a:rPr lang="es-MX" sz="1000" b="1" baseline="0" dirty="0">
                          <a:solidFill>
                            <a:schemeClr val="tx1"/>
                          </a:solidFill>
                          <a:latin typeface="Montserrat Light" pitchFamily="50" charset="0"/>
                        </a:rPr>
                        <a:t>40.82%, </a:t>
                      </a:r>
                      <a:r>
                        <a:rPr lang="es-MX" sz="1000" b="0" baseline="0" dirty="0">
                          <a:solidFill>
                            <a:schemeClr val="tx1"/>
                          </a:solidFill>
                          <a:latin typeface="Montserrat Light" pitchFamily="50" charset="0"/>
                        </a:rPr>
                        <a:t>quedando pendiente y en proceso de construcción el </a:t>
                      </a:r>
                      <a:r>
                        <a:rPr lang="es-MX" sz="1000" b="1" baseline="0" dirty="0">
                          <a:solidFill>
                            <a:schemeClr val="tx1"/>
                          </a:solidFill>
                          <a:latin typeface="Montserrat Light" pitchFamily="50" charset="0"/>
                        </a:rPr>
                        <a:t>67.74%</a:t>
                      </a:r>
                      <a:r>
                        <a:rPr lang="es-MX" sz="1000" b="0" baseline="0" dirty="0">
                          <a:solidFill>
                            <a:schemeClr val="tx1"/>
                          </a:solidFill>
                          <a:latin typeface="Montserrat Light" pitchFamily="50" charset="0"/>
                        </a:rPr>
                        <a:t> del total de proyectos, para así alcanzar un </a:t>
                      </a:r>
                      <a:r>
                        <a:rPr lang="es-MX" sz="1000" b="1" baseline="0" dirty="0">
                          <a:solidFill>
                            <a:schemeClr val="tx1"/>
                          </a:solidFill>
                          <a:latin typeface="Montserrat Light" pitchFamily="50" charset="0"/>
                        </a:rPr>
                        <a:t>108.56%</a:t>
                      </a:r>
                      <a:r>
                        <a:rPr lang="es-MX" sz="1000" b="0" baseline="0" dirty="0">
                          <a:solidFill>
                            <a:schemeClr val="tx1"/>
                          </a:solidFill>
                          <a:latin typeface="Montserrat Light" pitchFamily="50" charset="0"/>
                        </a:rPr>
                        <a:t>, que en el año 2019 se tuvo un </a:t>
                      </a:r>
                      <a:r>
                        <a:rPr lang="es-MX" sz="1000" b="1" baseline="0" dirty="0">
                          <a:solidFill>
                            <a:schemeClr val="tx1"/>
                          </a:solidFill>
                          <a:latin typeface="Montserrat Light" pitchFamily="50" charset="0"/>
                        </a:rPr>
                        <a:t>27.31%.</a:t>
                      </a:r>
                    </a:p>
                    <a:p>
                      <a:pPr algn="just"/>
                      <a:endParaRPr lang="es-MX" sz="600" b="1"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El porcentaje obtenido y que se encuentra en la atapa de realización de los proyectos en la categoría de rehabilitación y/o mantenimiento de escuelas de nivel básico para el año 2020 fue de </a:t>
                      </a:r>
                      <a:r>
                        <a:rPr lang="es-MX" sz="1000" b="1" baseline="0" dirty="0">
                          <a:solidFill>
                            <a:schemeClr val="tx1"/>
                          </a:solidFill>
                          <a:latin typeface="Montserrat Light" pitchFamily="50" charset="0"/>
                        </a:rPr>
                        <a:t>67.74%, </a:t>
                      </a:r>
                      <a:r>
                        <a:rPr lang="es-MX" sz="1000" b="0" baseline="0" dirty="0">
                          <a:solidFill>
                            <a:schemeClr val="tx1"/>
                          </a:solidFill>
                          <a:latin typeface="Montserrat Light" pitchFamily="50" charset="0"/>
                        </a:rPr>
                        <a:t>de la meta del 93% a realizar, que si se compara con el año 2019 que fue de </a:t>
                      </a:r>
                      <a:r>
                        <a:rPr lang="es-MX" sz="1000" b="1" baseline="0" dirty="0">
                          <a:solidFill>
                            <a:schemeClr val="tx1"/>
                          </a:solidFill>
                          <a:latin typeface="Montserrat Light" pitchFamily="50" charset="0"/>
                        </a:rPr>
                        <a:t>52.96 </a:t>
                      </a:r>
                      <a:r>
                        <a:rPr lang="es-MX" sz="1000" b="0" baseline="0" dirty="0">
                          <a:solidFill>
                            <a:schemeClr val="tx1"/>
                          </a:solidFill>
                          <a:latin typeface="Montserrat Light" pitchFamily="50" charset="0"/>
                        </a:rPr>
                        <a:t>se logró avanzar </a:t>
                      </a:r>
                      <a:r>
                        <a:rPr lang="es-MX" sz="1000" b="1" baseline="0" dirty="0">
                          <a:solidFill>
                            <a:schemeClr val="tx1"/>
                          </a:solidFill>
                          <a:latin typeface="Montserrat Light" pitchFamily="50" charset="0"/>
                        </a:rPr>
                        <a:t>14.74</a:t>
                      </a:r>
                      <a:r>
                        <a:rPr lang="es-MX" sz="1000" b="0" baseline="0" dirty="0">
                          <a:solidFill>
                            <a:schemeClr val="tx1"/>
                          </a:solidFill>
                          <a:latin typeface="Montserrat Light" pitchFamily="50" charset="0"/>
                        </a:rPr>
                        <a:t> puntos más.</a:t>
                      </a:r>
                    </a:p>
                    <a:p>
                      <a:pPr algn="just"/>
                      <a:endParaRPr lang="es-MX" sz="6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El porcentaje de escuelas de nivel básico en la categoría de equipamiento se encuentra en proceso de ejecución de proyectos, por lo que el total alcanzado fue del </a:t>
                      </a:r>
                      <a:r>
                        <a:rPr lang="es-MX" sz="1000" b="1" baseline="0" dirty="0">
                          <a:solidFill>
                            <a:schemeClr val="tx1"/>
                          </a:solidFill>
                          <a:latin typeface="Montserrat Light" pitchFamily="50" charset="0"/>
                        </a:rPr>
                        <a:t>27.52% </a:t>
                      </a:r>
                      <a:r>
                        <a:rPr lang="es-MX" sz="1000" b="0" baseline="0" dirty="0">
                          <a:solidFill>
                            <a:schemeClr val="tx1"/>
                          </a:solidFill>
                          <a:latin typeface="Montserrat Light" pitchFamily="50" charset="0"/>
                        </a:rPr>
                        <a:t>de la meta del </a:t>
                      </a:r>
                      <a:r>
                        <a:rPr lang="es-MX" sz="1000" b="1" baseline="0" dirty="0">
                          <a:solidFill>
                            <a:schemeClr val="tx1"/>
                          </a:solidFill>
                          <a:latin typeface="Montserrat Light" pitchFamily="50" charset="0"/>
                        </a:rPr>
                        <a:t>109% </a:t>
                      </a:r>
                      <a:r>
                        <a:rPr lang="es-MX" sz="1000" b="0" baseline="0" dirty="0">
                          <a:solidFill>
                            <a:schemeClr val="tx1"/>
                          </a:solidFill>
                          <a:latin typeface="Montserrat Light" pitchFamily="50" charset="0"/>
                        </a:rPr>
                        <a:t>a alcanzar, que durante el año 2019 se logro la realización de </a:t>
                      </a:r>
                      <a:r>
                        <a:rPr lang="es-MX" sz="1000" b="1" baseline="0" dirty="0">
                          <a:solidFill>
                            <a:schemeClr val="tx1"/>
                          </a:solidFill>
                          <a:latin typeface="Montserrat Light" pitchFamily="50" charset="0"/>
                        </a:rPr>
                        <a:t>20.74% </a:t>
                      </a:r>
                      <a:r>
                        <a:rPr lang="es-MX" sz="1000" b="0" baseline="0" dirty="0">
                          <a:solidFill>
                            <a:schemeClr val="tx1"/>
                          </a:solidFill>
                          <a:latin typeface="Montserrat Light" pitchFamily="50" charset="0"/>
                        </a:rPr>
                        <a:t>de los planteles atendidos registrados en dicha categoría.</a:t>
                      </a:r>
                    </a:p>
                    <a:p>
                      <a:pPr algn="just"/>
                      <a:endParaRPr lang="es-MX" sz="6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Para el ejercicio fiscal 2020, el porcentaje de escuelas de nivel básico con proyectos integrales de infraestructura con recursos del FAM, se logró un porcentaje del </a:t>
                      </a:r>
                      <a:r>
                        <a:rPr lang="es-MX" sz="1000" b="1" baseline="0" dirty="0">
                          <a:solidFill>
                            <a:schemeClr val="tx1"/>
                          </a:solidFill>
                          <a:latin typeface="Montserrat Light" pitchFamily="50" charset="0"/>
                        </a:rPr>
                        <a:t>7.05% </a:t>
                      </a:r>
                      <a:r>
                        <a:rPr lang="es-MX" sz="1000" b="0" baseline="0" dirty="0">
                          <a:solidFill>
                            <a:schemeClr val="tx1"/>
                          </a:solidFill>
                          <a:latin typeface="Montserrat Light" pitchFamily="50" charset="0"/>
                        </a:rPr>
                        <a:t>del total de los planteles que se tienen registrados pertenecientes al nivel escolar básico en el estado, durante el año 2019 se registro una atención del </a:t>
                      </a:r>
                      <a:r>
                        <a:rPr lang="es-MX" sz="1000" b="1" baseline="0" dirty="0">
                          <a:solidFill>
                            <a:schemeClr val="tx1"/>
                          </a:solidFill>
                          <a:latin typeface="Montserrat Light" pitchFamily="50" charset="0"/>
                        </a:rPr>
                        <a:t>25%.</a:t>
                      </a:r>
                      <a:endParaRPr lang="es-MX" sz="1000" b="1" baseline="0" dirty="0">
                        <a:solidFill>
                          <a:schemeClr val="bg1"/>
                        </a:solidFill>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4" name="3 Pentágono"/>
          <p:cNvSpPr/>
          <p:nvPr/>
        </p:nvSpPr>
        <p:spPr>
          <a:xfrm rot="5400000">
            <a:off x="-2060568" y="3783387"/>
            <a:ext cx="4768127"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367365" y="3673580"/>
            <a:ext cx="1381724" cy="276999"/>
          </a:xfrm>
          <a:prstGeom prst="rect">
            <a:avLst/>
          </a:prstGeom>
          <a:noFill/>
        </p:spPr>
        <p:txBody>
          <a:bodyPr wrap="non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rgbClr val="3D2E32"/>
                </a:solidFill>
                <a:effectLst>
                  <a:outerShdw blurRad="38100" dist="38100" dir="2700000" algn="tl">
                    <a:srgbClr val="000000">
                      <a:alpha val="43137"/>
                    </a:srgbClr>
                  </a:outerShdw>
                </a:effectLst>
              </a:rPr>
              <a:t>Análisis de Servicios y Gestión</a:t>
            </a:r>
          </a:p>
        </p:txBody>
      </p:sp>
      <p:graphicFrame>
        <p:nvGraphicFramePr>
          <p:cNvPr id="10" name="Gráfico 9"/>
          <p:cNvGraphicFramePr/>
          <p:nvPr>
            <p:extLst>
              <p:ext uri="{D42A27DB-BD31-4B8C-83A1-F6EECF244321}">
                <p14:modId xmlns:p14="http://schemas.microsoft.com/office/powerpoint/2010/main" val="2853668289"/>
              </p:ext>
            </p:extLst>
          </p:nvPr>
        </p:nvGraphicFramePr>
        <p:xfrm>
          <a:off x="1524000" y="4437112"/>
          <a:ext cx="6096000"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p:cNvSpPr>
            <a:spLocks noGrp="1"/>
          </p:cNvSpPr>
          <p:nvPr>
            <p:ph type="sldNum" sz="quarter" idx="4"/>
          </p:nvPr>
        </p:nvSpPr>
        <p:spPr/>
        <p:txBody>
          <a:bodyPr/>
          <a:lstStyle/>
          <a:p>
            <a:fld id="{34762513-7D76-44F4-A4EB-02F5BA9AE113}" type="slidenum">
              <a:rPr lang="es-MX" smtClean="0"/>
              <a:t>5</a:t>
            </a:fld>
            <a:endParaRPr lang="es-MX" dirty="0"/>
          </a:p>
        </p:txBody>
      </p:sp>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54857375"/>
              </p:ext>
            </p:extLst>
          </p:nvPr>
        </p:nvGraphicFramePr>
        <p:xfrm>
          <a:off x="755577" y="1484785"/>
          <a:ext cx="8208912" cy="4928175"/>
        </p:xfrm>
        <a:graphic>
          <a:graphicData uri="http://schemas.openxmlformats.org/drawingml/2006/table">
            <a:tbl>
              <a:tblPr firstRow="1" bandRow="1">
                <a:effectLst/>
                <a:tableStyleId>{5C22544A-7EE6-4342-B048-85BDC9FD1C3A}</a:tableStyleId>
              </a:tblPr>
              <a:tblGrid>
                <a:gridCol w="4128102">
                  <a:extLst>
                    <a:ext uri="{9D8B030D-6E8A-4147-A177-3AD203B41FA5}">
                      <a16:colId xmlns="" xmlns:a16="http://schemas.microsoft.com/office/drawing/2014/main" val="20000"/>
                    </a:ext>
                  </a:extLst>
                </a:gridCol>
                <a:gridCol w="4080810">
                  <a:extLst>
                    <a:ext uri="{9D8B030D-6E8A-4147-A177-3AD203B41FA5}">
                      <a16:colId xmlns="" xmlns:a16="http://schemas.microsoft.com/office/drawing/2014/main" val="20001"/>
                    </a:ext>
                  </a:extLst>
                </a:gridCol>
              </a:tblGrid>
              <a:tr h="251620">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 xmlns:a16="http://schemas.microsoft.com/office/drawing/2014/main" val="10000"/>
                  </a:ext>
                </a:extLst>
              </a:tr>
              <a:tr h="2772715">
                <a:tc>
                  <a:txBody>
                    <a:bodyPr/>
                    <a:lstStyle/>
                    <a:p>
                      <a:pPr marL="171450" indent="-171450" algn="just">
                        <a:buFont typeface="Arial" pitchFamily="34" charset="0"/>
                        <a:buChar char="•"/>
                      </a:pPr>
                      <a:r>
                        <a:rPr lang="es-ES" sz="1050" b="0" dirty="0">
                          <a:solidFill>
                            <a:srgbClr val="3D2E32"/>
                          </a:solidFill>
                          <a:latin typeface="Montserrat Light" pitchFamily="50" charset="0"/>
                        </a:rPr>
                        <a:t>Los procedimientos</a:t>
                      </a:r>
                      <a:r>
                        <a:rPr lang="es-ES" sz="1050" b="0" baseline="0" dirty="0">
                          <a:solidFill>
                            <a:srgbClr val="3D2E32"/>
                          </a:solidFill>
                          <a:latin typeface="Montserrat Light" pitchFamily="50" charset="0"/>
                        </a:rPr>
                        <a:t> para otorgar los apoyos a los planteles educativos están estandarizados, sistematizados, difundidos y apegados a los documentos normativos del programa.</a:t>
                      </a:r>
                    </a:p>
                    <a:p>
                      <a:pPr marL="171450" indent="-171450" algn="just">
                        <a:buFont typeface="Arial" pitchFamily="34" charset="0"/>
                        <a:buChar char="•"/>
                      </a:pPr>
                      <a:endParaRPr lang="es-ES" sz="600" b="0" dirty="0">
                        <a:solidFill>
                          <a:srgbClr val="3D2E32"/>
                        </a:solidFill>
                        <a:latin typeface="Montserrat Light" pitchFamily="50" charset="0"/>
                      </a:endParaRPr>
                    </a:p>
                    <a:p>
                      <a:pPr marL="171450" indent="-171450" algn="just">
                        <a:buFont typeface="Arial" pitchFamily="34" charset="0"/>
                        <a:buChar char="•"/>
                      </a:pPr>
                      <a:r>
                        <a:rPr lang="es-ES" sz="1050" b="0" dirty="0">
                          <a:solidFill>
                            <a:srgbClr val="3D2E32"/>
                          </a:solidFill>
                          <a:latin typeface="Montserrat Light" pitchFamily="50" charset="0"/>
                        </a:rPr>
                        <a:t>Se</a:t>
                      </a:r>
                      <a:r>
                        <a:rPr lang="es-ES" sz="1050" b="0" baseline="0" dirty="0">
                          <a:solidFill>
                            <a:srgbClr val="3D2E32"/>
                          </a:solidFill>
                          <a:latin typeface="Montserrat Light" pitchFamily="50" charset="0"/>
                        </a:rPr>
                        <a:t> registra el destino de las aportaciones del FAM y vigila el avance de las obras de infraestructura física educativa.</a:t>
                      </a:r>
                    </a:p>
                    <a:p>
                      <a:pPr marL="171450" indent="-171450" algn="just">
                        <a:buFont typeface="Arial" pitchFamily="34" charset="0"/>
                        <a:buChar char="•"/>
                      </a:pPr>
                      <a:endParaRPr lang="es-ES" sz="600" b="0" baseline="0" dirty="0">
                        <a:solidFill>
                          <a:srgbClr val="3D2E32"/>
                        </a:solidFill>
                        <a:latin typeface="Montserrat Light" pitchFamily="50" charset="0"/>
                      </a:endParaRPr>
                    </a:p>
                    <a:p>
                      <a:pPr marL="171450" indent="-171450" algn="just">
                        <a:buFont typeface="Arial" pitchFamily="34" charset="0"/>
                        <a:buChar char="•"/>
                      </a:pPr>
                      <a:r>
                        <a:rPr lang="es-ES" sz="1050" b="0" baseline="0" dirty="0">
                          <a:solidFill>
                            <a:srgbClr val="3D2E32"/>
                          </a:solidFill>
                          <a:latin typeface="Montserrat Light" pitchFamily="50" charset="0"/>
                        </a:rPr>
                        <a:t>Se tienen identificados los principales subprocesos que permiten cumplir los objetivos del proceso de planeación.</a:t>
                      </a:r>
                    </a:p>
                    <a:p>
                      <a:pPr marL="171450" indent="-171450" algn="just">
                        <a:buFont typeface="Arial" pitchFamily="34" charset="0"/>
                        <a:buChar char="•"/>
                      </a:pPr>
                      <a:endParaRPr lang="es-ES" sz="500" b="0" dirty="0">
                        <a:solidFill>
                          <a:srgbClr val="3D2E32"/>
                        </a:solidFill>
                        <a:latin typeface="Montserrat Light" pitchFamily="50" charset="0"/>
                      </a:endParaRPr>
                    </a:p>
                    <a:p>
                      <a:pPr marL="171450" indent="-171450" algn="just">
                        <a:buFont typeface="Arial" pitchFamily="34" charset="0"/>
                        <a:buChar char="•"/>
                      </a:pPr>
                      <a:r>
                        <a:rPr lang="es-ES" sz="1050" b="0" dirty="0">
                          <a:solidFill>
                            <a:srgbClr val="3D2E32"/>
                          </a:solidFill>
                          <a:latin typeface="Montserrat Light" pitchFamily="50" charset="0"/>
                        </a:rPr>
                        <a:t>Se realiza el proyecto adecuado para cada una de las   necesidades del plantel educativo a atender.</a:t>
                      </a:r>
                    </a:p>
                    <a:p>
                      <a:pPr marL="171450" indent="-171450" algn="just">
                        <a:buFont typeface="Arial" pitchFamily="34" charset="0"/>
                        <a:buChar char="•"/>
                      </a:pPr>
                      <a:endParaRPr lang="es-ES" sz="600" b="0" dirty="0">
                        <a:solidFill>
                          <a:srgbClr val="3D2E32"/>
                        </a:solidFill>
                        <a:latin typeface="Montserrat Light" pitchFamily="50" charset="0"/>
                      </a:endParaRPr>
                    </a:p>
                    <a:p>
                      <a:pPr marL="171450" indent="-171450" algn="just">
                        <a:buFont typeface="Arial" pitchFamily="34" charset="0"/>
                        <a:buChar char="•"/>
                      </a:pPr>
                      <a:r>
                        <a:rPr lang="es-ES" sz="1050" b="0" dirty="0">
                          <a:solidFill>
                            <a:srgbClr val="3D2E32"/>
                          </a:solidFill>
                          <a:latin typeface="Montserrat Light" pitchFamily="50" charset="0"/>
                        </a:rPr>
                        <a:t>El programa presupuestario tiene definida su población objetivo.</a:t>
                      </a:r>
                    </a:p>
                    <a:p>
                      <a:pPr marL="171450" indent="-171450" algn="just">
                        <a:buFont typeface="Arial" pitchFamily="34" charset="0"/>
                        <a:buChar char="•"/>
                      </a:pPr>
                      <a:endParaRPr lang="es-ES" sz="600" b="0" dirty="0">
                        <a:solidFill>
                          <a:srgbClr val="3D2E32"/>
                        </a:solidFill>
                        <a:latin typeface="Montserrat Light" pitchFamily="50" charset="0"/>
                      </a:endParaRPr>
                    </a:p>
                    <a:p>
                      <a:pPr marL="171450" indent="-171450" algn="just">
                        <a:buFont typeface="Arial" pitchFamily="34" charset="0"/>
                        <a:buChar char="•"/>
                      </a:pPr>
                      <a:r>
                        <a:rPr lang="es-ES" sz="1050" b="0" dirty="0">
                          <a:solidFill>
                            <a:srgbClr val="3D2E32"/>
                          </a:solidFill>
                          <a:latin typeface="Montserrat Light" pitchFamily="50" charset="0"/>
                        </a:rPr>
                        <a:t>Impacto</a:t>
                      </a:r>
                      <a:r>
                        <a:rPr lang="es-ES" sz="1050" b="0" baseline="0" dirty="0">
                          <a:solidFill>
                            <a:srgbClr val="3D2E32"/>
                          </a:solidFill>
                          <a:latin typeface="Montserrat Light" pitchFamily="50" charset="0"/>
                        </a:rPr>
                        <a:t> positivo en los beneficiarios.</a:t>
                      </a:r>
                      <a:endParaRPr lang="es-ES" sz="1100" b="0" baseline="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latinLnBrk="0" hangingPunct="1">
                        <a:buFont typeface="Arial" pitchFamily="34" charset="0"/>
                        <a:buChar char="•"/>
                      </a:pPr>
                      <a:r>
                        <a:rPr lang="es-ES" sz="1000" b="0" kern="1200" dirty="0">
                          <a:solidFill>
                            <a:srgbClr val="3D2E32"/>
                          </a:solidFill>
                          <a:latin typeface="Montserrat Light" pitchFamily="50" charset="0"/>
                          <a:ea typeface="+mn-ea"/>
                          <a:cs typeface="+mn-cs"/>
                        </a:rPr>
                        <a:t>Presupuesto insuficiente para atender toda las necesidades de manera simultanea.</a:t>
                      </a:r>
                    </a:p>
                    <a:p>
                      <a:pPr marL="171450" indent="-171450" algn="just" defTabSz="914400" rtl="0" eaLnBrk="1" latinLnBrk="0" hangingPunct="1">
                        <a:buFont typeface="Arial" pitchFamily="34" charset="0"/>
                        <a:buChar char="•"/>
                      </a:pPr>
                      <a:endParaRPr lang="es-ES" sz="6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ES" sz="1000" b="0" kern="1200" dirty="0">
                          <a:solidFill>
                            <a:srgbClr val="3D2E32"/>
                          </a:solidFill>
                          <a:latin typeface="Montserrat Light" pitchFamily="50" charset="0"/>
                          <a:ea typeface="+mn-ea"/>
                          <a:cs typeface="+mn-cs"/>
                        </a:rPr>
                        <a:t>Ausencia de un diagnóstico oportuno de las necesidades prioritarias de los planteles</a:t>
                      </a:r>
                      <a:r>
                        <a:rPr lang="es-ES" sz="1000" b="0" kern="1200" baseline="0" dirty="0">
                          <a:solidFill>
                            <a:srgbClr val="3D2E32"/>
                          </a:solidFill>
                          <a:latin typeface="Montserrat Light" pitchFamily="50" charset="0"/>
                          <a:ea typeface="+mn-ea"/>
                          <a:cs typeface="+mn-cs"/>
                        </a:rPr>
                        <a:t> educativos.</a:t>
                      </a:r>
                      <a:endParaRPr lang="es-ES" sz="10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endParaRPr lang="es-ES" sz="6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ES" sz="1000" b="0" kern="1200" dirty="0">
                          <a:solidFill>
                            <a:srgbClr val="3D2E32"/>
                          </a:solidFill>
                          <a:latin typeface="Montserrat Light" pitchFamily="50" charset="0"/>
                          <a:ea typeface="+mn-ea"/>
                          <a:cs typeface="+mn-cs"/>
                        </a:rPr>
                        <a:t>Limitado conocimiento</a:t>
                      </a:r>
                      <a:r>
                        <a:rPr lang="es-ES" sz="1000" b="0" kern="1200" baseline="0" dirty="0">
                          <a:solidFill>
                            <a:srgbClr val="3D2E32"/>
                          </a:solidFill>
                          <a:latin typeface="Montserrat Light" pitchFamily="50" charset="0"/>
                          <a:ea typeface="+mn-ea"/>
                          <a:cs typeface="+mn-cs"/>
                        </a:rPr>
                        <a:t> del ISIFE sobre la situación actual de la infraestructura física educativa.</a:t>
                      </a:r>
                      <a:endParaRPr lang="es-ES" sz="10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endParaRPr lang="es-ES" sz="6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ES" sz="1000" b="0" kern="1200" dirty="0">
                          <a:solidFill>
                            <a:srgbClr val="3D2E32"/>
                          </a:solidFill>
                          <a:latin typeface="Montserrat Light" pitchFamily="50" charset="0"/>
                          <a:ea typeface="+mn-ea"/>
                          <a:cs typeface="+mn-cs"/>
                        </a:rPr>
                        <a:t>Retraso en la asignación del recurso, lo que provoca atraso en la conclusión de obras.</a:t>
                      </a:r>
                    </a:p>
                    <a:p>
                      <a:pPr marL="171450" indent="-171450" algn="just" defTabSz="914400" rtl="0" eaLnBrk="1" latinLnBrk="0" hangingPunct="1">
                        <a:buFont typeface="Arial" pitchFamily="34" charset="0"/>
                        <a:buChar char="•"/>
                      </a:pPr>
                      <a:endParaRPr lang="es-ES" sz="6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ES" sz="1000" b="0" kern="1200" dirty="0">
                          <a:solidFill>
                            <a:srgbClr val="3D2E32"/>
                          </a:solidFill>
                          <a:latin typeface="Montserrat Light" pitchFamily="50" charset="0"/>
                          <a:ea typeface="+mn-ea"/>
                          <a:cs typeface="+mn-cs"/>
                        </a:rPr>
                        <a:t>No</a:t>
                      </a:r>
                      <a:r>
                        <a:rPr lang="es-ES" sz="1000" b="0" kern="1200" baseline="0" dirty="0">
                          <a:solidFill>
                            <a:srgbClr val="3D2E32"/>
                          </a:solidFill>
                          <a:latin typeface="Montserrat Light" pitchFamily="50" charset="0"/>
                          <a:ea typeface="+mn-ea"/>
                          <a:cs typeface="+mn-cs"/>
                        </a:rPr>
                        <a:t> hay un plazo para la revisión y actualización de la población objetivo.</a:t>
                      </a:r>
                      <a:endParaRPr lang="es-ES" sz="10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endParaRPr lang="es-ES" sz="10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endParaRPr lang="es-ES" sz="1000" b="0" kern="1200" dirty="0">
                        <a:solidFill>
                          <a:srgbClr val="3D2E32"/>
                        </a:solidFill>
                        <a:latin typeface="Montserrat Light" pitchFamily="50"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51620">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2"/>
                  </a:ext>
                </a:extLst>
              </a:tr>
              <a:tr h="1651255">
                <a:tc>
                  <a:txBody>
                    <a:bodyPr/>
                    <a:lstStyle/>
                    <a:p>
                      <a:pPr marL="171450" indent="-171450" algn="just">
                        <a:buFont typeface="Arial" pitchFamily="34" charset="0"/>
                        <a:buChar char="•"/>
                      </a:pPr>
                      <a:r>
                        <a:rPr lang="es-ES" sz="1000" b="0" dirty="0">
                          <a:solidFill>
                            <a:srgbClr val="3D2E32"/>
                          </a:solidFill>
                          <a:latin typeface="Montserrat Light" pitchFamily="50" charset="0"/>
                        </a:rPr>
                        <a:t>Elaborar una Matriz de Marco Lógico interna  que incluya  los objetivos.</a:t>
                      </a:r>
                    </a:p>
                    <a:p>
                      <a:pPr marL="171450" indent="-171450" algn="just">
                        <a:buFont typeface="Arial" pitchFamily="34" charset="0"/>
                        <a:buChar char="•"/>
                      </a:pPr>
                      <a:endParaRPr lang="es-ES" sz="600" b="0" dirty="0">
                        <a:solidFill>
                          <a:srgbClr val="3D2E32"/>
                        </a:solidFill>
                        <a:latin typeface="Montserrat Light" pitchFamily="50" charset="0"/>
                      </a:endParaRPr>
                    </a:p>
                    <a:p>
                      <a:pPr marL="171450" indent="-171450" algn="just">
                        <a:buFont typeface="Arial" pitchFamily="34" charset="0"/>
                        <a:buChar char="•"/>
                      </a:pPr>
                      <a:r>
                        <a:rPr lang="es-ES" sz="1000" b="0" dirty="0">
                          <a:solidFill>
                            <a:srgbClr val="3D2E32"/>
                          </a:solidFill>
                          <a:latin typeface="Montserrat Light" pitchFamily="50" charset="0"/>
                        </a:rPr>
                        <a:t>Separación de cada esquema de apoyo en acciones independientes con sus respectivos instrumentos normativos.</a:t>
                      </a:r>
                    </a:p>
                    <a:p>
                      <a:pPr marL="171450" indent="-171450" algn="just">
                        <a:buFont typeface="Arial" pitchFamily="34" charset="0"/>
                        <a:buChar char="•"/>
                      </a:pPr>
                      <a:endParaRPr lang="es-ES" sz="600" b="0" dirty="0">
                        <a:solidFill>
                          <a:srgbClr val="3D2E32"/>
                        </a:solidFill>
                        <a:latin typeface="Montserrat Light" pitchFamily="50" charset="0"/>
                      </a:endParaRPr>
                    </a:p>
                    <a:p>
                      <a:pPr marL="171450" indent="-171450" algn="just">
                        <a:buFont typeface="Arial" pitchFamily="34" charset="0"/>
                        <a:buChar char="•"/>
                      </a:pPr>
                      <a:r>
                        <a:rPr lang="es-ES" sz="1000" b="0" dirty="0">
                          <a:solidFill>
                            <a:srgbClr val="3D2E32"/>
                          </a:solidFill>
                          <a:latin typeface="Montserrat Light" pitchFamily="50" charset="0"/>
                        </a:rPr>
                        <a:t>Aprovechar las solicitudes de servicios de infraestructura de otros ejercicios para integrar un catálogo de necesidades para obtener información complementaria.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buFont typeface="Arial" pitchFamily="34" charset="0"/>
                        <a:buChar char="•"/>
                      </a:pPr>
                      <a:r>
                        <a:rPr lang="es-MX" sz="1000" b="0" dirty="0">
                          <a:solidFill>
                            <a:srgbClr val="3D2E32"/>
                          </a:solidFill>
                          <a:latin typeface="Montserrat Light" pitchFamily="50" charset="0"/>
                        </a:rPr>
                        <a:t>El diseño de los indicadores de la MIR puede que no reflejen los alcances reales del fondo.</a:t>
                      </a:r>
                    </a:p>
                    <a:p>
                      <a:pPr marL="171450" indent="-171450" algn="just">
                        <a:buFont typeface="Arial" pitchFamily="34" charset="0"/>
                        <a:buChar char="•"/>
                      </a:pPr>
                      <a:endParaRPr lang="es-MX" sz="600" b="0" dirty="0">
                        <a:solidFill>
                          <a:srgbClr val="3D2E32"/>
                        </a:solidFill>
                        <a:latin typeface="Montserrat Light" pitchFamily="50" charset="0"/>
                      </a:endParaRPr>
                    </a:p>
                    <a:p>
                      <a:pPr marL="171450" indent="-171450" algn="just">
                        <a:buFont typeface="Arial" pitchFamily="34" charset="0"/>
                        <a:buChar char="•"/>
                      </a:pPr>
                      <a:r>
                        <a:rPr lang="es-MX" sz="1000" b="0" dirty="0">
                          <a:solidFill>
                            <a:srgbClr val="3D2E32"/>
                          </a:solidFill>
                          <a:latin typeface="Montserrat Light" pitchFamily="50" charset="0"/>
                        </a:rPr>
                        <a:t>Los niveles</a:t>
                      </a:r>
                      <a:r>
                        <a:rPr lang="es-MX" sz="1000" b="0" baseline="0" dirty="0">
                          <a:solidFill>
                            <a:srgbClr val="3D2E32"/>
                          </a:solidFill>
                          <a:latin typeface="Montserrat Light" pitchFamily="50" charset="0"/>
                        </a:rPr>
                        <a:t> de las metas de los indicadores de la MIR no son claros.</a:t>
                      </a:r>
                      <a:endParaRPr lang="es-MX" sz="1000" b="0" dirty="0">
                        <a:solidFill>
                          <a:srgbClr val="3D2E32"/>
                        </a:solidFill>
                        <a:latin typeface="Montserrat Light" pitchFamily="50" charset="0"/>
                      </a:endParaRPr>
                    </a:p>
                    <a:p>
                      <a:pPr marL="171450" indent="-171450" algn="just">
                        <a:buFont typeface="Arial" pitchFamily="34" charset="0"/>
                        <a:buChar char="•"/>
                      </a:pPr>
                      <a:endParaRPr lang="es-MX" sz="600" b="0" dirty="0">
                        <a:solidFill>
                          <a:srgbClr val="3D2E32"/>
                        </a:solidFill>
                        <a:latin typeface="Montserrat Light" pitchFamily="50" charset="0"/>
                      </a:endParaRPr>
                    </a:p>
                    <a:p>
                      <a:pPr marL="171450" indent="-171450" algn="just">
                        <a:buFont typeface="Arial" pitchFamily="34" charset="0"/>
                        <a:buChar char="•"/>
                      </a:pPr>
                      <a:r>
                        <a:rPr lang="es-MX" sz="1000" b="0" dirty="0">
                          <a:solidFill>
                            <a:srgbClr val="3D2E32"/>
                          </a:solidFill>
                          <a:latin typeface="Montserrat Light" pitchFamily="50" charset="0"/>
                        </a:rPr>
                        <a:t>No cumplir con las metas establecidas en relación con la cobertura de atención.</a:t>
                      </a:r>
                    </a:p>
                    <a:p>
                      <a:pPr marL="171450" indent="-171450" algn="just">
                        <a:buFont typeface="Arial" pitchFamily="34" charset="0"/>
                        <a:buChar char="•"/>
                      </a:pPr>
                      <a:endParaRPr lang="es-MX" sz="600" b="0" dirty="0">
                        <a:solidFill>
                          <a:srgbClr val="3D2E32"/>
                        </a:solidFill>
                        <a:latin typeface="Montserrat Light" pitchFamily="50" charset="0"/>
                      </a:endParaRPr>
                    </a:p>
                    <a:p>
                      <a:pPr marL="171450" indent="-171450" algn="just">
                        <a:buFont typeface="Arial" pitchFamily="34" charset="0"/>
                        <a:buChar char="•"/>
                      </a:pPr>
                      <a:r>
                        <a:rPr lang="es-MX" sz="1000" b="0" dirty="0">
                          <a:solidFill>
                            <a:srgbClr val="3D2E32"/>
                          </a:solidFill>
                          <a:latin typeface="Montserrat Light" pitchFamily="50" charset="0"/>
                        </a:rPr>
                        <a:t>Riesgo operativo por mala articulación de los procesos.</a:t>
                      </a:r>
                    </a:p>
                    <a:p>
                      <a:pPr marL="171450" indent="-171450" algn="just">
                        <a:buFont typeface="Arial" pitchFamily="34" charset="0"/>
                        <a:buChar char="•"/>
                      </a:pPr>
                      <a:endParaRPr lang="es-MX"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
        <p:nvSpPr>
          <p:cNvPr id="6" name="5 Pentágono"/>
          <p:cNvSpPr/>
          <p:nvPr/>
        </p:nvSpPr>
        <p:spPr>
          <a:xfrm rot="5400000">
            <a:off x="-2195025" y="3848775"/>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Tree>
    <p:extLst>
      <p:ext uri="{BB962C8B-B14F-4D97-AF65-F5344CB8AC3E}">
        <p14:creationId xmlns:p14="http://schemas.microsoft.com/office/powerpoint/2010/main" val="191696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4BC6317A-98E6-4D59-979D-DBAEC6109308}"/>
              </a:ext>
            </a:extLst>
          </p:cNvPr>
          <p:cNvGrpSpPr/>
          <p:nvPr/>
        </p:nvGrpSpPr>
        <p:grpSpPr>
          <a:xfrm>
            <a:off x="122894" y="3973588"/>
            <a:ext cx="430887" cy="2700001"/>
            <a:chOff x="122894" y="3973588"/>
            <a:chExt cx="430887" cy="4928020"/>
          </a:xfrm>
        </p:grpSpPr>
        <p:sp>
          <p:nvSpPr>
            <p:cNvPr id="24" name="3 Pentágono">
              <a:extLst>
                <a:ext uri="{FF2B5EF4-FFF2-40B4-BE49-F238E27FC236}">
                  <a16:creationId xmlns="" xmlns:a16="http://schemas.microsoft.com/office/drawing/2014/main"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 xmlns:a16="http://schemas.microsoft.com/office/drawing/2014/main" id="{D5A947AB-4271-4255-A305-0E4AA00D874C}"/>
                </a:ext>
              </a:extLst>
            </p:cNvPr>
            <p:cNvSpPr txBox="1"/>
            <p:nvPr/>
          </p:nvSpPr>
          <p:spPr>
            <a:xfrm rot="16200000">
              <a:off x="-1683675" y="6194036"/>
              <a:ext cx="4044025" cy="430887"/>
            </a:xfrm>
            <a:prstGeom prst="rect">
              <a:avLst/>
            </a:prstGeom>
            <a:noFill/>
          </p:spPr>
          <p:txBody>
            <a:bodyPr wrap="none" rtlCol="0">
              <a:spAutoFit/>
            </a:bodyPr>
            <a:lstStyle/>
            <a:p>
              <a:pPr algn="ctr"/>
              <a:r>
                <a:rPr lang="es-MX" sz="11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1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graphicFrame>
        <p:nvGraphicFramePr>
          <p:cNvPr id="13" name="12 Tabla"/>
          <p:cNvGraphicFramePr>
            <a:graphicFrameLocks noGrp="1"/>
          </p:cNvGraphicFramePr>
          <p:nvPr>
            <p:extLst>
              <p:ext uri="{D42A27DB-BD31-4B8C-83A1-F6EECF244321}">
                <p14:modId xmlns:p14="http://schemas.microsoft.com/office/powerpoint/2010/main" val="2429221696"/>
              </p:ext>
            </p:extLst>
          </p:nvPr>
        </p:nvGraphicFramePr>
        <p:xfrm>
          <a:off x="755577" y="1484784"/>
          <a:ext cx="8208912" cy="2072640"/>
        </p:xfrm>
        <a:graphic>
          <a:graphicData uri="http://schemas.openxmlformats.org/drawingml/2006/table">
            <a:tbl>
              <a:tblPr firstRow="1" bandRow="1">
                <a:effectLst/>
                <a:tableStyleId>{5C22544A-7EE6-4342-B048-85BDC9FD1C3A}</a:tableStyleId>
              </a:tblPr>
              <a:tblGrid>
                <a:gridCol w="8208912">
                  <a:extLst>
                    <a:ext uri="{9D8B030D-6E8A-4147-A177-3AD203B41FA5}">
                      <a16:colId xmlns="" xmlns:a16="http://schemas.microsoft.com/office/drawing/2014/main" val="20000"/>
                    </a:ext>
                  </a:extLst>
                </a:gridCol>
              </a:tblGrid>
              <a:tr h="1728192">
                <a:tc>
                  <a:txBody>
                    <a:bodyPr/>
                    <a:lstStyle/>
                    <a:p>
                      <a:pPr marL="171450" indent="-171450" algn="just">
                        <a:buFont typeface="Wingdings" panose="05000000000000000000" pitchFamily="2" charset="2"/>
                        <a:buChar char="§"/>
                      </a:pPr>
                      <a:r>
                        <a:rPr lang="es-MX" sz="1000" b="0" baseline="0" dirty="0">
                          <a:solidFill>
                            <a:srgbClr val="3D2E32"/>
                          </a:solidFill>
                          <a:latin typeface="Montserrat Light" pitchFamily="50" charset="0"/>
                        </a:rPr>
                        <a:t>Mantener o aplicar un adecuado flujo de procesos operativos, considerando articulación, continuidad y eficiencia.</a:t>
                      </a:r>
                    </a:p>
                    <a:p>
                      <a:pPr marL="171450" indent="-171450" algn="just">
                        <a:buFont typeface="Wingdings" panose="05000000000000000000" pitchFamily="2" charset="2"/>
                        <a:buChar char="§"/>
                      </a:pPr>
                      <a:endParaRPr lang="es-MX" sz="8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000" b="0" baseline="0" dirty="0">
                          <a:solidFill>
                            <a:srgbClr val="3D2E32"/>
                          </a:solidFill>
                          <a:latin typeface="Montserrat Light" pitchFamily="50" charset="0"/>
                        </a:rPr>
                        <a:t>Realizar un estudio especifico de impacto a beneficiarios directos e indirectos de la ejecución de recursos de FAM.</a:t>
                      </a:r>
                    </a:p>
                    <a:p>
                      <a:pPr marL="171450" indent="-171450" algn="just">
                        <a:buFont typeface="Wingdings" panose="05000000000000000000" pitchFamily="2" charset="2"/>
                        <a:buChar char="§"/>
                      </a:pPr>
                      <a:endParaRPr lang="es-MX" sz="8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000" b="0" baseline="0" dirty="0">
                          <a:solidFill>
                            <a:srgbClr val="3D2E32"/>
                          </a:solidFill>
                          <a:latin typeface="Montserrat Light" pitchFamily="50" charset="0"/>
                        </a:rPr>
                        <a:t>Implementar un mecanismo que permita conocer la satisfacción de los beneficiarios del fondo y considerar los resultados obtenidos  para la toma de decisiones y las estrategias para la mejora continua.</a:t>
                      </a:r>
                    </a:p>
                    <a:p>
                      <a:pPr marL="171450" indent="-171450" algn="just">
                        <a:buFont typeface="Wingdings" panose="05000000000000000000" pitchFamily="2" charset="2"/>
                        <a:buChar char="§"/>
                      </a:pPr>
                      <a:endParaRPr lang="es-MX" sz="8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000" b="0" baseline="0" dirty="0">
                          <a:solidFill>
                            <a:srgbClr val="3D2E32"/>
                          </a:solidFill>
                          <a:latin typeface="Montserrat Light" pitchFamily="50" charset="0"/>
                        </a:rPr>
                        <a:t>Elaborar un catálogo de servicios de infraestructura educativa así como generar información específica asociada a la situación actual de la infraestructura educativa en el Estado.</a:t>
                      </a:r>
                    </a:p>
                    <a:p>
                      <a:pPr marL="171450" indent="-171450" algn="just">
                        <a:buFont typeface="Wingdings" panose="05000000000000000000" pitchFamily="2" charset="2"/>
                        <a:buChar char="§"/>
                      </a:pPr>
                      <a:endParaRPr lang="es-MX" sz="8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000" b="0" baseline="0" dirty="0">
                          <a:solidFill>
                            <a:srgbClr val="3D2E32"/>
                          </a:solidFill>
                          <a:latin typeface="Montserrat Light" pitchFamily="50" charset="0"/>
                        </a:rPr>
                        <a:t>Establecer con claridad los niveles de metas con unidad de medida e indicar el comportamiento de los indicadores.</a:t>
                      </a:r>
                    </a:p>
                    <a:p>
                      <a:pPr marL="171450" indent="-171450" algn="just">
                        <a:buFont typeface="Wingdings" panose="05000000000000000000" pitchFamily="2" charset="2"/>
                        <a:buChar char="§"/>
                      </a:pPr>
                      <a:endParaRPr lang="es-MX" sz="800" b="0" baseline="0" dirty="0">
                        <a:solidFill>
                          <a:srgbClr val="3D2E32"/>
                        </a:solidFill>
                        <a:latin typeface="Montserrat Light" pitchFamily="50" charset="0"/>
                      </a:endParaRPr>
                    </a:p>
                    <a:p>
                      <a:pPr marL="171450" indent="-171450" algn="just">
                        <a:buFont typeface="Wingdings" panose="05000000000000000000" pitchFamily="2" charset="2"/>
                        <a:buChar char="§"/>
                      </a:pPr>
                      <a:r>
                        <a:rPr lang="es-MX" sz="1000" b="0" baseline="0" dirty="0">
                          <a:solidFill>
                            <a:srgbClr val="3D2E32"/>
                          </a:solidFill>
                          <a:latin typeface="Montserrat Light" pitchFamily="50" charset="0"/>
                        </a:rPr>
                        <a:t>Realizar un diagnóstico del problema que atiende el programa y definir el plazo para su revisión y actualización.</a:t>
                      </a:r>
                    </a:p>
                    <a:p>
                      <a:pPr marL="171450" indent="-171450" algn="just">
                        <a:buFont typeface="Wingdings" panose="05000000000000000000" pitchFamily="2" charset="2"/>
                        <a:buChar char="§"/>
                      </a:pPr>
                      <a:endParaRPr lang="es-MX" sz="1000" b="0" baseline="0" dirty="0">
                        <a:solidFill>
                          <a:srgbClr val="3D2E32"/>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14" name="13 Pentágono"/>
          <p:cNvSpPr/>
          <p:nvPr/>
        </p:nvSpPr>
        <p:spPr>
          <a:xfrm rot="5400000">
            <a:off x="-664350" y="2387170"/>
            <a:ext cx="1975692"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62987" y="2564642"/>
            <a:ext cx="1544012" cy="261610"/>
          </a:xfrm>
          <a:prstGeom prst="rect">
            <a:avLst/>
          </a:prstGeom>
          <a:noFill/>
        </p:spPr>
        <p:txBody>
          <a:bodyPr wrap="none" rtlCol="0">
            <a:spAutoFit/>
          </a:bodyPr>
          <a:lstStyle/>
          <a:p>
            <a:pPr algn="ctr"/>
            <a:r>
              <a:rPr lang="es-MX" sz="11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 xmlns:a16="http://schemas.microsoft.com/office/drawing/2014/main" id="{B143E682-6931-4978-B375-56AFC295D707}"/>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5" name="4 Elipse">
            <a:extLst>
              <a:ext uri="{FF2B5EF4-FFF2-40B4-BE49-F238E27FC236}">
                <a16:creationId xmlns="" xmlns:a16="http://schemas.microsoft.com/office/drawing/2014/main" id="{86EFDE5D-2D09-4048-B494-CE66419CD8F8}"/>
              </a:ext>
            </a:extLst>
          </p:cNvPr>
          <p:cNvSpPr/>
          <p:nvPr/>
        </p:nvSpPr>
        <p:spPr>
          <a:xfrm>
            <a:off x="35496" y="36450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27" name="2 Tabla">
            <a:extLst>
              <a:ext uri="{FF2B5EF4-FFF2-40B4-BE49-F238E27FC236}">
                <a16:creationId xmlns="" xmlns:a16="http://schemas.microsoft.com/office/drawing/2014/main" id="{ADC164AA-641E-49D4-8532-5D195048C825}"/>
              </a:ext>
            </a:extLst>
          </p:cNvPr>
          <p:cNvGraphicFramePr>
            <a:graphicFrameLocks noGrp="1"/>
          </p:cNvGraphicFramePr>
          <p:nvPr>
            <p:extLst>
              <p:ext uri="{D42A27DB-BD31-4B8C-83A1-F6EECF244321}">
                <p14:modId xmlns:p14="http://schemas.microsoft.com/office/powerpoint/2010/main" val="2925410216"/>
              </p:ext>
            </p:extLst>
          </p:nvPr>
        </p:nvGraphicFramePr>
        <p:xfrm>
          <a:off x="827584" y="3973363"/>
          <a:ext cx="8082824" cy="2290307"/>
        </p:xfrm>
        <a:graphic>
          <a:graphicData uri="http://schemas.openxmlformats.org/drawingml/2006/table">
            <a:tbl>
              <a:tblPr firstRow="1" bandRow="1">
                <a:effectLst/>
                <a:tableStyleId>{5C22544A-7EE6-4342-B048-85BDC9FD1C3A}</a:tableStyleId>
              </a:tblPr>
              <a:tblGrid>
                <a:gridCol w="8082824">
                  <a:extLst>
                    <a:ext uri="{9D8B030D-6E8A-4147-A177-3AD203B41FA5}">
                      <a16:colId xmlns="" xmlns:a16="http://schemas.microsoft.com/office/drawing/2014/main" val="20000"/>
                    </a:ext>
                  </a:extLst>
                </a:gridCol>
              </a:tblGrid>
              <a:tr h="2290307">
                <a:tc>
                  <a:txBody>
                    <a:bodyPr/>
                    <a:lstStyle/>
                    <a:p>
                      <a:pPr marL="171450" indent="-171450" algn="just">
                        <a:lnSpc>
                          <a:spcPct val="150000"/>
                        </a:lnSpc>
                        <a:buFont typeface="Arial" panose="020B0604020202020204" pitchFamily="34" charset="0"/>
                        <a:buChar char="•"/>
                      </a:pPr>
                      <a:endParaRPr lang="es-MX" sz="1050" b="0" i="0" u="none" strike="noStrike" dirty="0">
                        <a:solidFill>
                          <a:srgbClr val="000000"/>
                        </a:solidFill>
                        <a:effectLst/>
                        <a:latin typeface="Montserrat Light"/>
                      </a:endParaRPr>
                    </a:p>
                    <a:p>
                      <a:pPr marL="0" indent="0" algn="just">
                        <a:lnSpc>
                          <a:spcPct val="150000"/>
                        </a:lnSpc>
                        <a:buFont typeface="Arial" panose="020B0604020202020204" pitchFamily="34" charset="0"/>
                        <a:buNone/>
                      </a:pPr>
                      <a:r>
                        <a:rPr lang="es-MX" sz="1050" b="0" i="0" u="none" strike="noStrike" dirty="0">
                          <a:solidFill>
                            <a:srgbClr val="000000"/>
                          </a:solidFill>
                          <a:effectLst/>
                          <a:latin typeface="Montserrat Light"/>
                        </a:rPr>
                        <a:t>En el ejercicio fiscal 2020, el Instituto Sinaloense de Infraestructura Física Educativa con la realización de acciones necesarias para la contribución al indicador sectorial del eje general </a:t>
                      </a:r>
                      <a:r>
                        <a:rPr lang="es-MX" sz="1050" b="1" i="0" u="none" strike="noStrike" dirty="0">
                          <a:solidFill>
                            <a:srgbClr val="000000"/>
                          </a:solidFill>
                          <a:effectLst/>
                          <a:latin typeface="Montserrat Light"/>
                        </a:rPr>
                        <a:t>”Beneficencia”,</a:t>
                      </a:r>
                      <a:r>
                        <a:rPr lang="es-MX" sz="1050" b="0" i="0" u="none" strike="noStrike" dirty="0">
                          <a:solidFill>
                            <a:srgbClr val="000000"/>
                          </a:solidFill>
                          <a:effectLst/>
                          <a:latin typeface="Montserrat Light"/>
                        </a:rPr>
                        <a:t> logró atender a </a:t>
                      </a:r>
                      <a:r>
                        <a:rPr lang="es-MX" sz="1050" b="1" i="0" u="none" strike="noStrike" dirty="0" smtClean="0">
                          <a:solidFill>
                            <a:srgbClr val="000000"/>
                          </a:solidFill>
                          <a:effectLst/>
                          <a:latin typeface="Montserrat Light"/>
                        </a:rPr>
                        <a:t>391 </a:t>
                      </a:r>
                      <a:r>
                        <a:rPr lang="es-MX" sz="1050" b="0" i="0" u="none" strike="noStrike" dirty="0" smtClean="0">
                          <a:solidFill>
                            <a:srgbClr val="000000"/>
                          </a:solidFill>
                          <a:effectLst/>
                          <a:latin typeface="Montserrat Light"/>
                        </a:rPr>
                        <a:t>planteles </a:t>
                      </a:r>
                      <a:r>
                        <a:rPr lang="es-MX" sz="1050" b="0" i="0" u="none" strike="noStrike" dirty="0">
                          <a:solidFill>
                            <a:srgbClr val="000000"/>
                          </a:solidFill>
                          <a:effectLst/>
                          <a:latin typeface="Montserrat Light"/>
                        </a:rPr>
                        <a:t>educativos de nivel escolar básico, cuyas acciones se dividen en las categorías de construcción, rehabilitación y/o mantenimiento, así como equipamiento y necesidades de infraestructura, lo cual se traduce a la beneficencia directa de un total de </a:t>
                      </a:r>
                      <a:r>
                        <a:rPr lang="es-MX" sz="1050" b="1" i="0" u="none" strike="noStrike" dirty="0">
                          <a:solidFill>
                            <a:srgbClr val="000000"/>
                          </a:solidFill>
                          <a:effectLst/>
                          <a:latin typeface="Montserrat Light"/>
                        </a:rPr>
                        <a:t>295,352</a:t>
                      </a:r>
                      <a:r>
                        <a:rPr lang="es-MX" sz="1050" b="0" i="0" u="none" strike="noStrike" dirty="0">
                          <a:solidFill>
                            <a:srgbClr val="000000"/>
                          </a:solidFill>
                          <a:effectLst/>
                          <a:latin typeface="Montserrat Light"/>
                        </a:rPr>
                        <a:t> alumnos alrededor del estado de Sinaloa, contribuyendo en la obtención de una educación con mayor calidad.</a:t>
                      </a: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593766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Template>
  <TotalTime>2315</TotalTime>
  <Words>1939</Words>
  <Application>Microsoft Office PowerPoint</Application>
  <PresentationFormat>Presentación en pantalla (4:3)</PresentationFormat>
  <Paragraphs>147</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CLSinaloa</cp:lastModifiedBy>
  <cp:revision>115</cp:revision>
  <dcterms:created xsi:type="dcterms:W3CDTF">2021-02-04T19:09:24Z</dcterms:created>
  <dcterms:modified xsi:type="dcterms:W3CDTF">2021-10-27T17:10:57Z</dcterms:modified>
</cp:coreProperties>
</file>